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9" r:id="rId8"/>
    <p:sldId id="270" r:id="rId9"/>
    <p:sldId id="271" r:id="rId10"/>
    <p:sldId id="272" r:id="rId11"/>
    <p:sldId id="273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1524000" cy="10668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 userDrawn="1"/>
        </p:nvSpPr>
        <p:spPr>
          <a:xfrm>
            <a:off x="1905000" y="685801"/>
            <a:ext cx="6477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Southwestern Province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905000" y="199209"/>
            <a:ext cx="6477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Kappa Alpha Psi Fraternity, Incorporated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1529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42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938587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622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532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280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7392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16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47392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16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58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221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630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23999"/>
            <a:ext cx="5111750" cy="41148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1"/>
            <a:ext cx="3008313" cy="41148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5142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42672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09800" y="1371600"/>
            <a:ext cx="5486400" cy="2816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9800" y="4902926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857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3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371600"/>
            <a:ext cx="2057400" cy="4267199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00" y="1371600"/>
            <a:ext cx="4419600" cy="4267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60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CF5084B-3F96-45DD-B3CD-3CA7051A2E70}" type="datetimeFigureOut">
              <a:rPr lang="en-US" smtClean="0"/>
              <a:t>3/22/2015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D96841-5D4E-41B5-B9CB-C2459F150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3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8229600" cy="3962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1524000" cy="1066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5847417"/>
            <a:ext cx="9144000" cy="601807"/>
          </a:xfrm>
          <a:prstGeom prst="rect">
            <a:avLst/>
          </a:prstGeom>
          <a:gradFill flip="none" rotWithShape="1">
            <a:gsLst>
              <a:gs pos="20000">
                <a:schemeClr val="tx1"/>
              </a:gs>
              <a:gs pos="50000">
                <a:srgbClr val="A80000">
                  <a:shade val="30000"/>
                  <a:satMod val="115000"/>
                  <a:shade val="67500"/>
                  <a:satMod val="115000"/>
                </a:srgbClr>
              </a:gs>
              <a:gs pos="100000">
                <a:srgbClr val="A80000">
                  <a:shade val="30000"/>
                  <a:satMod val="115000"/>
                  <a:shade val="100000"/>
                  <a:satMod val="115000"/>
                </a:srgb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en-US" sz="2000"/>
          </a:p>
        </p:txBody>
      </p:sp>
      <p:pic>
        <p:nvPicPr>
          <p:cNvPr id="9" name="Picture 8" descr="Founders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69728" y="5918145"/>
            <a:ext cx="1662545" cy="492388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</p:pic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752600" y="5985284"/>
            <a:ext cx="5334000" cy="3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dirty="0" smtClean="0">
                <a:solidFill>
                  <a:schemeClr val="bg1"/>
                </a:solidFill>
                <a:latin typeface="Garamond" pitchFamily="18" charset="0"/>
              </a:rPr>
              <a:t>104 </a:t>
            </a:r>
            <a:r>
              <a:rPr lang="en-US" dirty="0">
                <a:solidFill>
                  <a:schemeClr val="bg1"/>
                </a:solidFill>
                <a:latin typeface="Garamond" pitchFamily="18" charset="0"/>
              </a:rPr>
              <a:t>Years and Building…The Journey Continues</a:t>
            </a:r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1905000" y="685801"/>
            <a:ext cx="6477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Southwestern Province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1905000" y="199209"/>
            <a:ext cx="6477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baseline="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Kappa Alpha Psi Fraternity, Incorporated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2" y="5600178"/>
            <a:ext cx="1688968" cy="1126529"/>
          </a:xfrm>
          <a:prstGeom prst="rect">
            <a:avLst/>
          </a:prstGeom>
          <a:ln w="28575">
            <a:solidFill>
              <a:srgbClr val="500000"/>
            </a:solidFill>
          </a:ln>
        </p:spPr>
      </p:pic>
    </p:spTree>
    <p:extLst>
      <p:ext uri="{BB962C8B-B14F-4D97-AF65-F5344CB8AC3E}">
        <p14:creationId xmlns:p14="http://schemas.microsoft.com/office/powerpoint/2010/main" val="861841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26302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Keeper of Records Report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362271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A. Gallashaw, Sr.</a:t>
            </a:r>
          </a:p>
          <a:p>
            <a:pPr algn="ctr"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SWP Keeper of Records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9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371600"/>
            <a:ext cx="82296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dirty="0" smtClean="0"/>
              <a:t>What’s Going on in the Southwestern Province</a:t>
            </a:r>
          </a:p>
          <a:p>
            <a:endParaRPr lang="en-US" sz="1900" dirty="0"/>
          </a:p>
          <a:p>
            <a:pPr marL="463550" indent="-176213">
              <a:buFont typeface="Arial" pitchFamily="34" charset="0"/>
              <a:buChar char="•"/>
            </a:pPr>
            <a:r>
              <a:rPr lang="en-US" sz="1900" dirty="0" smtClean="0"/>
              <a:t>Brothers, the Southwestern Province leads Kappa Alpha Psi with using technology advances.</a:t>
            </a:r>
          </a:p>
          <a:p>
            <a:pPr marL="287337"/>
            <a:endParaRPr lang="en-US" sz="1900" dirty="0" smtClean="0"/>
          </a:p>
          <a:p>
            <a:pPr marL="463550" indent="-176213">
              <a:buFont typeface="Arial" pitchFamily="34" charset="0"/>
              <a:buChar char="•"/>
            </a:pPr>
            <a:r>
              <a:rPr lang="en-US" sz="1900" dirty="0" smtClean="0"/>
              <a:t>Our </a:t>
            </a:r>
            <a:r>
              <a:rPr lang="en-US" sz="1900" b="1" dirty="0" smtClean="0"/>
              <a:t>e-Certification Program </a:t>
            </a:r>
            <a:r>
              <a:rPr lang="en-US" sz="1900" dirty="0" smtClean="0"/>
              <a:t>was a success in making our certification process almost paperless.</a:t>
            </a:r>
          </a:p>
          <a:p>
            <a:pPr marL="463550" indent="-176213">
              <a:buFont typeface="Arial" pitchFamily="34" charset="0"/>
              <a:buChar char="•"/>
            </a:pPr>
            <a:r>
              <a:rPr lang="en-US" sz="1900" dirty="0" smtClean="0"/>
              <a:t>Then we implemented </a:t>
            </a:r>
            <a:r>
              <a:rPr lang="en-US" sz="1900" b="1" dirty="0" smtClean="0"/>
              <a:t>e-Credentials Program</a:t>
            </a:r>
            <a:r>
              <a:rPr lang="en-US" sz="1900" dirty="0" smtClean="0"/>
              <a:t>.  There were some mixed signals when we sent out the credential forms, but the e-Certification is working, I got a lot of submissions.  We need to continue using these methods to get things done better and faster.</a:t>
            </a:r>
          </a:p>
          <a:p>
            <a:pPr marL="287337"/>
            <a:endParaRPr lang="en-US" sz="1900" dirty="0"/>
          </a:p>
          <a:p>
            <a:pPr marL="287337"/>
            <a:r>
              <a:rPr lang="en-US" sz="1900" dirty="0" smtClean="0"/>
              <a:t>I want to thank “</a:t>
            </a:r>
            <a:r>
              <a:rPr lang="en-US" sz="1900" b="1" dirty="0" smtClean="0"/>
              <a:t>Brother Ryan Gilner</a:t>
            </a:r>
            <a:r>
              <a:rPr lang="en-US" sz="1900" dirty="0" smtClean="0"/>
              <a:t>” for implementing and for making sure these programs are on the province website for us to use.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9026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744050"/>
              </p:ext>
            </p:extLst>
          </p:nvPr>
        </p:nvGraphicFramePr>
        <p:xfrm>
          <a:off x="228599" y="1447800"/>
          <a:ext cx="86868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65"/>
                <a:gridCol w="3636436"/>
                <a:gridCol w="609600"/>
                <a:gridCol w="4038599"/>
              </a:tblGrid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Keeper of Records Reference Checklist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Grand Board Directory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11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Schedule of Graduates Form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Southwestern Province Polemarch Directory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Chapter Invisible Form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Chapter Directory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13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Chapter Reinstatement Policy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National Chapter Advisors’ Committee List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14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Chapter Evaluation Form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Code of Conduct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Statement of Collaboration Form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Chapter Certification Criteria Form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16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Personal Liability, Responsibility &amp; Compliance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Undergraduate and/or Alumni Officers Report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17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Chapter Tax Schedule A &amp; B Form-Keeper of Records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Bible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18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Award Petitions and Instructions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9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Rituals (not copies but bounded books)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19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Executive Director’s Bulletin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Officers insignia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Kappa Alpha Psi Fraternity, Inc. Journal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301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758093"/>
              </p:ext>
            </p:extLst>
          </p:nvPr>
        </p:nvGraphicFramePr>
        <p:xfrm>
          <a:off x="228599" y="1524000"/>
          <a:ext cx="8686800" cy="2210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65"/>
                <a:gridCol w="3636436"/>
                <a:gridCol w="609600"/>
                <a:gridCol w="4038599"/>
              </a:tblGrid>
              <a:tr h="370840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Keeper of Records Reference Checklist (Continue)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21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Kappa Insurance Plan-Chapter and Province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25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Grand Conclave Chapter Voting Credential Form (conclave year)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Province Registration Form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26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Membership Orientation Intake Program (Workbook)  Manual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23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CRWLC Registration Form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27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 Membership Orientation Manual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lnSpc>
                          <a:spcPct val="80000"/>
                        </a:lnSpc>
                        <a:defRPr/>
                      </a:pPr>
                      <a:r>
                        <a:rPr lang="en-US" sz="1400" b="1" dirty="0" smtClean="0"/>
                        <a:t>Grand Chapter Registration Form (Conclave year)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2601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175271"/>
              </p:ext>
            </p:extLst>
          </p:nvPr>
        </p:nvGraphicFramePr>
        <p:xfrm>
          <a:off x="228600" y="1447800"/>
          <a:ext cx="86868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2667000"/>
                <a:gridCol w="21336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Types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Reports and Items Required for Effective Chapter Management</a:t>
                      </a:r>
                      <a:endParaRPr lang="en-US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TYPE OF REPORT/ITEM DUE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DUE</a:t>
                      </a:r>
                      <a:r>
                        <a:rPr lang="en-US" sz="1400" b="1" baseline="0" dirty="0" smtClean="0"/>
                        <a:t> DATE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WHO TO SEND TO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Election of Officers (</a:t>
                      </a:r>
                      <a:r>
                        <a:rPr lang="en-US" sz="1400" b="1" dirty="0" smtClean="0"/>
                        <a:t>Undergrad)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March 1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Election of Officers (</a:t>
                      </a:r>
                      <a:r>
                        <a:rPr lang="en-US" sz="1400" b="1" dirty="0" smtClean="0"/>
                        <a:t>Alumni)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May 30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Officers Report        (</a:t>
                      </a:r>
                      <a:r>
                        <a:rPr lang="en-US" sz="1400" b="1" dirty="0" smtClean="0"/>
                        <a:t>Undergrad)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October 31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Officers Report        (</a:t>
                      </a:r>
                      <a:r>
                        <a:rPr lang="en-US" sz="1400" b="1" dirty="0" smtClean="0"/>
                        <a:t>Alumni)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June 30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Chapter Membership </a:t>
                      </a:r>
                      <a:r>
                        <a:rPr lang="en-US" sz="1400" b="1" dirty="0" smtClean="0"/>
                        <a:t>Report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March 30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Tax Report  (IRS Form 990N) Long or </a:t>
                      </a:r>
                      <a:r>
                        <a:rPr lang="en-US" sz="1400" b="1" dirty="0" smtClean="0"/>
                        <a:t>e-Post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baseline="0" dirty="0" smtClean="0"/>
                        <a:t>Card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Annually</a:t>
                      </a:r>
                      <a:r>
                        <a:rPr lang="en-US" sz="1400" b="1" baseline="0" dirty="0" smtClean="0"/>
                        <a:t> (1 October)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National Membership Dues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October 1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Provincial Membership Dues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October 1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SWP  KOE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Province </a:t>
                      </a:r>
                      <a:r>
                        <a:rPr lang="en-US" sz="1400" b="1" dirty="0" smtClean="0"/>
                        <a:t>Chapter Dues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Province Certification Deadline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SWP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KOE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523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265074"/>
              </p:ext>
            </p:extLst>
          </p:nvPr>
        </p:nvGraphicFramePr>
        <p:xfrm>
          <a:off x="228600" y="1447800"/>
          <a:ext cx="8686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2819400"/>
                <a:gridCol w="24384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Types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Reports and Items Required for Effective Chapter Management</a:t>
                      </a:r>
                      <a:endParaRPr lang="en-US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TYPE OF REPORT/ITEM DUE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DUE</a:t>
                      </a:r>
                      <a:r>
                        <a:rPr lang="en-US" sz="1400" b="1" baseline="0" dirty="0" smtClean="0"/>
                        <a:t> DATE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WHO TO SEND TO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Regular Formal Meeting (</a:t>
                      </a:r>
                      <a:r>
                        <a:rPr lang="en-US" sz="1400" b="1" dirty="0" smtClean="0"/>
                        <a:t>Undergrad)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Per Semester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Retained</a:t>
                      </a:r>
                      <a:r>
                        <a:rPr lang="en-US" sz="1400" b="1" baseline="0" dirty="0" smtClean="0"/>
                        <a:t> by Chapter KOR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Regular Formal Meeting (</a:t>
                      </a:r>
                      <a:r>
                        <a:rPr lang="en-US" sz="1400" b="1" dirty="0" smtClean="0"/>
                        <a:t>Alumni)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Per month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Retained by Chapter</a:t>
                      </a:r>
                      <a:r>
                        <a:rPr lang="en-US" sz="1400" b="1" baseline="0" dirty="0" smtClean="0"/>
                        <a:t> KOR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Grand Chapter Delegate Registration Fee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Every 2 years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IHQ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Provincial Delegate Registration Fee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Annually March/April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SWP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KOE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CRWLC Delegate Registration Fee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Annually September 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SWP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KOE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66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8" t="16604" r="32344" b="6250"/>
          <a:stretch/>
        </p:blipFill>
        <p:spPr bwMode="auto">
          <a:xfrm>
            <a:off x="3962399" y="136224"/>
            <a:ext cx="4944743" cy="649317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5701" y="1720840"/>
            <a:ext cx="35142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Instruction for completing </a:t>
            </a:r>
          </a:p>
          <a:p>
            <a:pPr algn="ctr"/>
            <a:r>
              <a:rPr lang="en-US" b="1" dirty="0"/>
              <a:t>the </a:t>
            </a:r>
          </a:p>
          <a:p>
            <a:pPr algn="ctr"/>
            <a:r>
              <a:rPr lang="en-US" b="1" dirty="0"/>
              <a:t>credentials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Each Chapter has a unique ID Number given to it by IHQ.</a:t>
            </a:r>
          </a:p>
          <a:p>
            <a:endParaRPr lang="en-US" dirty="0"/>
          </a:p>
          <a:p>
            <a:r>
              <a:rPr lang="en-US" dirty="0" smtClean="0"/>
              <a:t>That ID should go in front of the Chapter Name: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91200" y="2876393"/>
            <a:ext cx="2164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597-C Lake Charles (LA) Alumni</a:t>
            </a:r>
            <a:endParaRPr lang="en-US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172200" y="3152001"/>
            <a:ext cx="1109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Southwestern </a:t>
            </a:r>
            <a:endParaRPr lang="en-US" sz="1200" b="1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3352800" y="3014892"/>
            <a:ext cx="2438400" cy="27560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370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676400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Instruction for completing </a:t>
            </a:r>
          </a:p>
          <a:p>
            <a:pPr algn="ctr"/>
            <a:r>
              <a:rPr lang="en-US" b="1" dirty="0" smtClean="0"/>
              <a:t>the credentials</a:t>
            </a:r>
          </a:p>
          <a:p>
            <a:endParaRPr lang="en-US" dirty="0"/>
          </a:p>
          <a:p>
            <a:r>
              <a:rPr lang="en-US" dirty="0" smtClean="0"/>
              <a:t>Pay close attention to the requirements,</a:t>
            </a:r>
          </a:p>
          <a:p>
            <a:endParaRPr lang="en-US" dirty="0"/>
          </a:p>
          <a:p>
            <a:r>
              <a:rPr lang="en-US" dirty="0" smtClean="0"/>
              <a:t>Do not assign number of votes to the delegates.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5" t="16931" r="32089" b="5457"/>
          <a:stretch/>
        </p:blipFill>
        <p:spPr bwMode="auto">
          <a:xfrm>
            <a:off x="3962400" y="142164"/>
            <a:ext cx="4848423" cy="655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939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1818" y="1186339"/>
            <a:ext cx="34290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Instruction for completing </a:t>
            </a:r>
          </a:p>
          <a:p>
            <a:pPr algn="ctr"/>
            <a:r>
              <a:rPr lang="en-US" sz="1400" b="1" dirty="0" smtClean="0"/>
              <a:t>the </a:t>
            </a:r>
          </a:p>
          <a:p>
            <a:pPr algn="ctr"/>
            <a:r>
              <a:rPr lang="en-US" sz="1400" b="1" dirty="0" smtClean="0"/>
              <a:t>credentials</a:t>
            </a:r>
          </a:p>
          <a:p>
            <a:endParaRPr lang="en-US" sz="1400" dirty="0"/>
          </a:p>
          <a:p>
            <a:r>
              <a:rPr lang="en-US" sz="1400" dirty="0" smtClean="0"/>
              <a:t>All individuals named as delegates including Alternates on the Credentials must be pre-registered before the credentials are submitted.</a:t>
            </a:r>
          </a:p>
          <a:p>
            <a:endParaRPr lang="en-US" sz="1400" dirty="0"/>
          </a:p>
          <a:p>
            <a:r>
              <a:rPr lang="en-US" sz="1400" dirty="0" smtClean="0"/>
              <a:t>If any members assigned on the credentials is not pre-registered at the time the credentials is submitted to IHQ, the credentials will be rejected and returned to the province for correction.</a:t>
            </a:r>
          </a:p>
          <a:p>
            <a:endParaRPr lang="en-US" sz="1400" dirty="0"/>
          </a:p>
          <a:p>
            <a:r>
              <a:rPr lang="en-US" sz="1400" dirty="0" smtClean="0"/>
              <a:t>The Chapter Polemarch and Keeper of Records must print their names and sign the credentials.  If an Undergrad Chapter, the advisor must also sign the credentials.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4" t="16415" r="31910" b="4851"/>
          <a:stretch/>
        </p:blipFill>
        <p:spPr bwMode="auto">
          <a:xfrm>
            <a:off x="3962400" y="76200"/>
            <a:ext cx="4909002" cy="665636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1524000"/>
            <a:ext cx="2164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597-C Lake Charles (LA) Alumni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1524000"/>
            <a:ext cx="1109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Southwestern 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962400" y="2390001"/>
            <a:ext cx="2329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20050889    Mark A. Gallashaw, Sr.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453514" y="5105400"/>
            <a:ext cx="1270886" cy="533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453514" y="5105400"/>
            <a:ext cx="1819962" cy="914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2" idx="1"/>
          </p:cNvCxnSpPr>
          <p:nvPr/>
        </p:nvCxnSpPr>
        <p:spPr>
          <a:xfrm>
            <a:off x="3352800" y="2528501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38146" y="1787098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02/02/2015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025719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4800" y="1371600"/>
            <a:ext cx="3429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Instruction for completing </a:t>
            </a:r>
          </a:p>
          <a:p>
            <a:pPr algn="ctr"/>
            <a:r>
              <a:rPr lang="en-US" sz="1600" b="1" dirty="0" smtClean="0"/>
              <a:t>the </a:t>
            </a:r>
          </a:p>
          <a:p>
            <a:pPr algn="ctr"/>
            <a:r>
              <a:rPr lang="en-US" sz="1600" b="1" dirty="0" smtClean="0"/>
              <a:t>credentials</a:t>
            </a:r>
          </a:p>
          <a:p>
            <a:endParaRPr lang="en-US" sz="1600" dirty="0"/>
          </a:p>
          <a:p>
            <a:r>
              <a:rPr lang="en-US" sz="1600" dirty="0" smtClean="0"/>
              <a:t>If the chapter submits the form with a proxy assigned.  No names will be put in the “List Delegates” Section or the “List Alternates” Section of the credentials.</a:t>
            </a:r>
          </a:p>
          <a:p>
            <a:endParaRPr lang="en-US" sz="1600" dirty="0"/>
          </a:p>
          <a:p>
            <a:r>
              <a:rPr lang="en-US" sz="1600" dirty="0" smtClean="0"/>
              <a:t>The Chapter Polemarch and Keeper of Records must print their names and sign the credentials.  If an Undergrad Chapter, the advisor must also sign the credentials.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74" t="16415" r="31910" b="4851"/>
          <a:stretch/>
        </p:blipFill>
        <p:spPr bwMode="auto">
          <a:xfrm>
            <a:off x="4026404" y="76200"/>
            <a:ext cx="4844998" cy="665636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1524000"/>
            <a:ext cx="21649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597-C Lake Charles (LA) Alumni</a:t>
            </a:r>
            <a:endParaRPr lang="en-US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1524000"/>
            <a:ext cx="1109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Southwestern </a:t>
            </a:r>
            <a:endParaRPr lang="en-US" sz="1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026404" y="3657600"/>
            <a:ext cx="23295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20050889    Mark A. Gallashaw, Sr.</a:t>
            </a:r>
            <a:endParaRPr lang="en-US" sz="12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14600" y="5029200"/>
            <a:ext cx="2209800" cy="609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514600" y="5029200"/>
            <a:ext cx="2758876" cy="990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2" idx="1"/>
          </p:cNvCxnSpPr>
          <p:nvPr/>
        </p:nvCxnSpPr>
        <p:spPr>
          <a:xfrm>
            <a:off x="2514600" y="3404382"/>
            <a:ext cx="1511804" cy="3917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638146" y="1787098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02/02/2015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862784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1000" y="1960034"/>
            <a:ext cx="335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Instruction for completing </a:t>
            </a:r>
          </a:p>
          <a:p>
            <a:pPr algn="ctr"/>
            <a:r>
              <a:rPr lang="en-US" sz="1600" b="1" dirty="0" smtClean="0"/>
              <a:t>the </a:t>
            </a:r>
          </a:p>
          <a:p>
            <a:pPr algn="ctr"/>
            <a:r>
              <a:rPr lang="en-US" sz="1600" b="1" dirty="0" smtClean="0"/>
              <a:t>credentials</a:t>
            </a:r>
          </a:p>
          <a:p>
            <a:endParaRPr lang="en-US" sz="1600" dirty="0"/>
          </a:p>
          <a:p>
            <a:r>
              <a:rPr lang="en-US" sz="1600" dirty="0" smtClean="0"/>
              <a:t>Check all appropriate boxes that apply and Upload to the Province Website.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3" t="16932" r="30931" b="1498"/>
          <a:stretch/>
        </p:blipFill>
        <p:spPr bwMode="auto">
          <a:xfrm>
            <a:off x="4114800" y="152400"/>
            <a:ext cx="4876800" cy="66294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3733800" y="990600"/>
            <a:ext cx="4191000" cy="20574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437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978" y="1752600"/>
            <a:ext cx="81628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Chapter Tax Exempt ID Applications</a:t>
            </a:r>
          </a:p>
          <a:p>
            <a:endParaRPr lang="en-US" sz="2000" dirty="0"/>
          </a:p>
          <a:p>
            <a:r>
              <a:rPr lang="en-US" sz="2000" dirty="0" smtClean="0"/>
              <a:t>Brothers, if your chapters has submitted their application for reinstatement and you need to keep the Province informed of the status of your application.</a:t>
            </a:r>
          </a:p>
          <a:p>
            <a:endParaRPr lang="en-US" sz="2000" dirty="0"/>
          </a:p>
          <a:p>
            <a:r>
              <a:rPr lang="en-US" sz="2000" dirty="0" smtClean="0"/>
              <a:t>If you have not submitted your chapters application to the IRS, you need to get with me to get the application and submit it ASAP to the IRS with a check or money  order for the amount of $100.00</a:t>
            </a:r>
          </a:p>
          <a:p>
            <a:endParaRPr lang="en-US" sz="2000" dirty="0"/>
          </a:p>
          <a:p>
            <a:r>
              <a:rPr lang="en-US" sz="2000" b="1" dirty="0" smtClean="0"/>
              <a:t>If you need help filling out the forms, please contact me for help.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9097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1752600"/>
            <a:ext cx="7924799" cy="3701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Brothers, if you need my assistance, here’s how to reach me.</a:t>
            </a:r>
          </a:p>
          <a:p>
            <a:pPr algn="ctr"/>
            <a:r>
              <a:rPr lang="en-US" sz="2800" u="sng" dirty="0" smtClean="0"/>
              <a:t>My Contact information is:</a:t>
            </a:r>
          </a:p>
          <a:p>
            <a:endParaRPr lang="en-US" sz="1050" dirty="0"/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 A. Gallashaw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1707 Charlotte Drive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DeRidder, LA 70634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337-348-9059</a:t>
            </a:r>
          </a:p>
          <a:p>
            <a:pPr algn="ctr"/>
            <a:r>
              <a:rPr lang="en-US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markgallashawswpkor@gmail.com</a:t>
            </a:r>
          </a:p>
        </p:txBody>
      </p:sp>
    </p:spTree>
    <p:extLst>
      <p:ext uri="{BB962C8B-B14F-4D97-AF65-F5344CB8AC3E}">
        <p14:creationId xmlns:p14="http://schemas.microsoft.com/office/powerpoint/2010/main" val="886511125"/>
      </p:ext>
    </p:extLst>
  </p:cSld>
  <p:clrMapOvr>
    <a:masterClrMapping/>
  </p:clrMapOvr>
</p:sld>
</file>

<file path=ppt/theme/theme1.xml><?xml version="1.0" encoding="utf-8"?>
<a:theme xmlns:a="http://schemas.openxmlformats.org/drawingml/2006/main" name="78th Province Meeting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78th Province Meeting PowerPoint Template</Template>
  <TotalTime>121</TotalTime>
  <Words>841</Words>
  <Application>Microsoft Office PowerPoint</Application>
  <PresentationFormat>On-screen Show (4:3)</PresentationFormat>
  <Paragraphs>177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78th Province Meeting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Raytheon WFF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WFFuser</dc:creator>
  <cp:lastModifiedBy>WFFuser</cp:lastModifiedBy>
  <cp:revision>10</cp:revision>
  <dcterms:created xsi:type="dcterms:W3CDTF">2015-02-05T03:56:25Z</dcterms:created>
  <dcterms:modified xsi:type="dcterms:W3CDTF">2015-03-23T02:47:11Z</dcterms:modified>
</cp:coreProperties>
</file>