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70" r:id="rId14"/>
    <p:sldId id="266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 showGuides="1">
      <p:cViewPr>
        <p:scale>
          <a:sx n="84" d="100"/>
          <a:sy n="84" d="100"/>
        </p:scale>
        <p:origin x="321" y="-1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4993-4646-5326-805F-9B06C5FDC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8814C-073A-5D53-B042-7237C7A84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E0C64-94C2-373C-A8B1-C254E9240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4908-3A9F-B8A6-57CB-CB766281C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D3F3C-CC9F-34F5-BF7A-7A55C49D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34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BE60E-FFCB-38DB-132E-05948B936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F43F8-1B94-BAF3-8BC7-6E84368D4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D99-F0FF-0DEE-71C7-D6DFFD537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6D208-F600-7F36-5DF8-0081FAEC6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1DAFE-A2C9-EAD1-50A3-F117D5F2A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7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A2E6-D85C-1278-B57E-B6BDBD2ED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4904B-EF10-14A8-971B-295C720B0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FBBAB-275F-8F82-5FD1-E46F8211F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9B534-5A07-093C-1E8E-C60C56086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147D8-6BBB-1F85-D5E8-61786DB9D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C667D-E457-0A38-A243-4BDE13A2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EF76-6ED0-2AA3-8C13-ABFDA29766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F2CDB-6F92-F10E-E11B-94B360038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5E50F-84B9-AC2B-608D-CBEAD9BDC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C3ACA-5BCC-FF6B-8A19-32369EFC7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552C9-CE00-17B4-111F-3D0941A10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50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C71BE-EFE0-17FB-B2EE-42163DECC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1DCF4-8134-B5CD-1025-7722DEE75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24DF4-6DF2-23FD-992E-0243E8B64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635CC8-FDBF-DB85-64E3-2EBE10E260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33EC50-E07C-A62C-C0BF-261252B55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AC2D4F-0C8C-4556-3CEB-91E8AFCC8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AA7AD2-C481-7D01-106E-072A884E5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8754DC-40C2-32B2-9BAE-C4DBFD24E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7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18938-A600-5E80-B76F-EC9FEE27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7DC48C-544B-9EDF-384D-D3A431C85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48B17-0954-CDC4-5F08-B60658FC5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AACCC-BED2-C669-103D-ED31C8211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0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01AB3F-C42D-F703-7A7F-BE06AD0BD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5B458-9DA2-3DD2-56B0-005862BBC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5CB67-39E5-2A99-3355-27EB793E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9F1EE-7A6A-4C52-128A-FA7465EEB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31421-7341-8460-2590-CC01462B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E3E10-DBBA-C9D7-D74E-237741A34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E38E5-5107-557C-5F44-FE5B00DB9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FE383-574C-24AA-2CC7-F4C9024F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11603-FC04-F763-73D5-EE7F0C0E1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9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B8C7D-A412-E837-AAAA-0F6BF95D2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BAB166-376E-67D5-F03C-A9802B076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A1A6-901F-157C-9E2D-AE8C02252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AC417-C588-46A1-0979-3B7658F4B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1CEFF-D951-CD7A-632B-93E1425A3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029AB-E67D-9E10-B2F8-F2AEF6098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0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76EC7-2030-4641-7CF9-0E730D32E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E3EE3B-0F01-E2A8-5324-1FF9D3BCD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31007-4320-63DE-4970-D8510E9F3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B5135-5991-486D-35A9-079015C8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158DC-D5C8-F98A-8734-6741B3B1D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0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B3CCC8-7342-482E-305A-98747F3E59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39A6AF-B764-9C5A-35E9-D9728B71F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C2F3B-8B0A-4F7A-842A-0D4F8FF7F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35919-505D-2546-9B10-192083D8E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0D2FF-40E0-4188-21E2-C6A3316E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2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ater park with a bridge and a building in the background&#10;&#10;AI-generated content may be incorrect.">
            <a:extLst>
              <a:ext uri="{FF2B5EF4-FFF2-40B4-BE49-F238E27FC236}">
                <a16:creationId xmlns:a16="http://schemas.microsoft.com/office/drawing/2014/main" id="{1C4DF993-42DB-EAA7-F422-6178B73B0C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5FB48-17BD-897C-9D93-80CC74845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EB6FD2-A717-4912-B414-0847FA3704E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DA095-8A02-FDDC-BFD3-240AE0B21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215F2-2A66-AAA0-E65F-5F5A4EFAB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E88C33-A758-69A6-1867-B5739E5D9789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FFFFCC">
              <a:alpha val="86667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A red and white hexagon with a city skyline and text&#10;&#10;AI-generated content may be incorrect.">
            <a:extLst>
              <a:ext uri="{FF2B5EF4-FFF2-40B4-BE49-F238E27FC236}">
                <a16:creationId xmlns:a16="http://schemas.microsoft.com/office/drawing/2014/main" id="{D9F4C903-957D-EAB7-06C1-B1C1D9CAF48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61" y="154269"/>
            <a:ext cx="1326750" cy="175618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598B5-4C99-F39E-9CB5-B45629FC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071" y="320675"/>
            <a:ext cx="89080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0E35C-5423-9E9D-1643-D9F01F4A6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4684" y="2174671"/>
            <a:ext cx="109875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456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B60A4-0216-1FD5-314A-14E045AB7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875"/>
            <a:ext cx="9144000" cy="1763405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990000"/>
                </a:solidFill>
                <a:latin typeface="Book Antiqua" panose="02040602050305030304" pitchFamily="18" charset="0"/>
              </a:rPr>
              <a:t>Kappa Alpha Psi Fraternity, Incorporated</a:t>
            </a:r>
            <a:br>
              <a:rPr lang="en-US" sz="4000" dirty="0">
                <a:solidFill>
                  <a:srgbClr val="990000"/>
                </a:solidFill>
                <a:latin typeface="Book Antiqua" panose="02040602050305030304" pitchFamily="18" charset="0"/>
              </a:rPr>
            </a:br>
            <a:r>
              <a:rPr lang="en-US" sz="4000" dirty="0">
                <a:solidFill>
                  <a:srgbClr val="990000"/>
                </a:solidFill>
                <a:latin typeface="Book Antiqua" panose="02040602050305030304" pitchFamily="18" charset="0"/>
              </a:rPr>
              <a:t>Southwestern Province</a:t>
            </a:r>
            <a:br>
              <a:rPr lang="en-US" sz="4000" dirty="0">
                <a:solidFill>
                  <a:srgbClr val="990000"/>
                </a:solidFill>
                <a:latin typeface="Book Antiqua" panose="02040602050305030304" pitchFamily="18" charset="0"/>
              </a:rPr>
            </a:br>
            <a:r>
              <a:rPr lang="en-US" sz="3600" dirty="0">
                <a:solidFill>
                  <a:srgbClr val="990000"/>
                </a:solidFill>
                <a:latin typeface="Book Antiqua" panose="02040602050305030304" pitchFamily="18" charset="0"/>
              </a:rPr>
              <a:t>90</a:t>
            </a:r>
            <a:r>
              <a:rPr lang="en-US" sz="3600" baseline="30000" dirty="0">
                <a:solidFill>
                  <a:srgbClr val="990000"/>
                </a:solidFill>
                <a:latin typeface="Book Antiqua" panose="02040602050305030304" pitchFamily="18" charset="0"/>
              </a:rPr>
              <a:t>th</a:t>
            </a:r>
            <a:r>
              <a:rPr lang="en-US" sz="3600" dirty="0">
                <a:solidFill>
                  <a:srgbClr val="990000"/>
                </a:solidFill>
                <a:latin typeface="Book Antiqua" panose="02040602050305030304" pitchFamily="18" charset="0"/>
              </a:rPr>
              <a:t> Southwestern Province Council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14491-D504-A9CA-9BFB-CA68E34A6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25509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7EBDB8-7B7B-B195-F00B-C42CEB3A3E62}"/>
              </a:ext>
            </a:extLst>
          </p:cNvPr>
          <p:cNvSpPr txBox="1"/>
          <p:nvPr/>
        </p:nvSpPr>
        <p:spPr>
          <a:xfrm>
            <a:off x="611284" y="2329278"/>
            <a:ext cx="10962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ROOM TO READ PROGRAM</a:t>
            </a:r>
          </a:p>
        </p:txBody>
      </p:sp>
      <p:pic>
        <p:nvPicPr>
          <p:cNvPr id="5" name="Picture 4" descr="Support Education">
            <a:extLst>
              <a:ext uri="{FF2B5EF4-FFF2-40B4-BE49-F238E27FC236}">
                <a16:creationId xmlns:a16="http://schemas.microsoft.com/office/drawing/2014/main" id="{4F6B195A-7A1B-B794-4B67-47203BEFC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269" y="3168686"/>
            <a:ext cx="2819400" cy="177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09E686-B05B-EFA9-0A16-EE8022A70030}"/>
              </a:ext>
            </a:extLst>
          </p:cNvPr>
          <p:cNvSpPr txBox="1"/>
          <p:nvPr/>
        </p:nvSpPr>
        <p:spPr>
          <a:xfrm>
            <a:off x="611284" y="4953705"/>
            <a:ext cx="109626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Dr. Ralph “RJ” Johnson</a:t>
            </a:r>
            <a:br>
              <a:rPr lang="en-US" sz="3200" dirty="0"/>
            </a:br>
            <a:r>
              <a:rPr lang="en-US" sz="3200" dirty="0"/>
              <a:t>Room to Read Southwestern Province Chairman</a:t>
            </a:r>
            <a:br>
              <a:rPr lang="en-US" sz="3200" dirty="0"/>
            </a:br>
            <a:r>
              <a:rPr lang="en-US" sz="3200" dirty="0"/>
              <a:t>Shreveport (LA) Alumni Chapter</a:t>
            </a:r>
          </a:p>
        </p:txBody>
      </p:sp>
    </p:spTree>
    <p:extLst>
      <p:ext uri="{BB962C8B-B14F-4D97-AF65-F5344CB8AC3E}">
        <p14:creationId xmlns:p14="http://schemas.microsoft.com/office/powerpoint/2010/main" val="3892202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CE7632-4F4C-BADC-6F53-B96C7C8D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475" y="576253"/>
            <a:ext cx="890905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+mn-lt"/>
                <a:cs typeface="Century Schoolbook Bold"/>
              </a:rPr>
              <a:t>KAPPA</a:t>
            </a:r>
            <a:r>
              <a:rPr lang="en-US" sz="2800" b="1" spc="-40" dirty="0">
                <a:latin typeface="+mn-lt"/>
                <a:cs typeface="Century Schoolbook Bold"/>
              </a:rPr>
              <a:t> </a:t>
            </a:r>
            <a:r>
              <a:rPr lang="en-US" sz="2800" b="1" dirty="0">
                <a:latin typeface="+mn-lt"/>
                <a:cs typeface="Century Schoolbook Bold"/>
              </a:rPr>
              <a:t>ALPHA</a:t>
            </a:r>
            <a:r>
              <a:rPr lang="en-US" sz="2800" b="1" spc="-35" dirty="0">
                <a:latin typeface="+mn-lt"/>
                <a:cs typeface="Century Schoolbook Bold"/>
              </a:rPr>
              <a:t> </a:t>
            </a:r>
            <a:r>
              <a:rPr lang="en-US" sz="2800" b="1" dirty="0">
                <a:latin typeface="+mn-lt"/>
                <a:cs typeface="Century Schoolbook Bold"/>
              </a:rPr>
              <a:t>PSI</a:t>
            </a:r>
            <a:r>
              <a:rPr lang="en-US" sz="2800" b="1" spc="-40" dirty="0">
                <a:latin typeface="+mn-lt"/>
                <a:cs typeface="Century Schoolbook Bold"/>
              </a:rPr>
              <a:t> </a:t>
            </a:r>
            <a:r>
              <a:rPr lang="en-US" sz="2800" b="1" dirty="0">
                <a:latin typeface="+mn-lt"/>
                <a:cs typeface="Century Schoolbook Bold"/>
              </a:rPr>
              <a:t>FRATERNITY,</a:t>
            </a:r>
            <a:r>
              <a:rPr lang="en-US" sz="2800" b="1" spc="-35" dirty="0">
                <a:latin typeface="+mn-lt"/>
                <a:cs typeface="Century Schoolbook Bold"/>
              </a:rPr>
              <a:t> </a:t>
            </a:r>
            <a:r>
              <a:rPr lang="en-US" sz="2800" b="1" spc="-20" dirty="0">
                <a:latin typeface="+mn-lt"/>
                <a:cs typeface="Century Schoolbook Bold"/>
              </a:rPr>
              <a:t>INC.</a:t>
            </a:r>
            <a:br>
              <a:rPr lang="en-US" sz="2800" b="1" dirty="0">
                <a:latin typeface="+mn-lt"/>
                <a:cs typeface="Century Schoolbook Bold"/>
              </a:rPr>
            </a:br>
            <a:r>
              <a:rPr lang="en-US" sz="2800" b="1" dirty="0">
                <a:latin typeface="+mn-lt"/>
                <a:cs typeface="Century Schoolbook Bold"/>
              </a:rPr>
              <a:t>&amp;</a:t>
            </a:r>
            <a:r>
              <a:rPr lang="en-US" sz="2800" b="1" spc="-25" dirty="0">
                <a:latin typeface="+mn-lt"/>
                <a:cs typeface="Century Schoolbook Bold"/>
              </a:rPr>
              <a:t> </a:t>
            </a:r>
            <a:r>
              <a:rPr lang="en-US" sz="2800" b="1" dirty="0">
                <a:latin typeface="+mn-lt"/>
                <a:cs typeface="Century Schoolbook Bold"/>
              </a:rPr>
              <a:t>ROOM</a:t>
            </a:r>
            <a:r>
              <a:rPr lang="en-US" sz="2800" b="1" spc="-20" dirty="0">
                <a:latin typeface="+mn-lt"/>
                <a:cs typeface="Century Schoolbook Bold"/>
              </a:rPr>
              <a:t> </a:t>
            </a:r>
            <a:r>
              <a:rPr lang="en-US" sz="2800" b="1" dirty="0">
                <a:latin typeface="+mn-lt"/>
                <a:cs typeface="Century Schoolbook Bold"/>
              </a:rPr>
              <a:t>TO</a:t>
            </a:r>
            <a:r>
              <a:rPr lang="en-US" sz="2800" b="1" spc="-20" dirty="0">
                <a:latin typeface="+mn-lt"/>
                <a:cs typeface="Century Schoolbook Bold"/>
              </a:rPr>
              <a:t> </a:t>
            </a:r>
            <a:r>
              <a:rPr lang="en-US" sz="2800" b="1" dirty="0">
                <a:latin typeface="+mn-lt"/>
                <a:cs typeface="Century Schoolbook Bold"/>
              </a:rPr>
              <a:t>READ</a:t>
            </a:r>
            <a:r>
              <a:rPr lang="en-US" sz="2800" b="1" spc="-25" dirty="0">
                <a:latin typeface="+mn-lt"/>
                <a:cs typeface="Century Schoolbook Bold"/>
              </a:rPr>
              <a:t> </a:t>
            </a:r>
            <a:r>
              <a:rPr lang="en-US" sz="2800" b="1" dirty="0">
                <a:latin typeface="+mn-lt"/>
                <a:cs typeface="Century Schoolbook Bold"/>
              </a:rPr>
              <a:t>NATIONAL</a:t>
            </a:r>
            <a:r>
              <a:rPr lang="en-US" sz="2800" b="1" spc="-20" dirty="0">
                <a:latin typeface="+mn-lt"/>
                <a:cs typeface="Century Schoolbook Bold"/>
              </a:rPr>
              <a:t> </a:t>
            </a:r>
            <a:r>
              <a:rPr lang="en-US" sz="2800" b="1" spc="-10" dirty="0">
                <a:latin typeface="+mn-lt"/>
                <a:cs typeface="Century Schoolbook Bold"/>
              </a:rPr>
              <a:t>PARTNERSHIP</a:t>
            </a:r>
            <a:br>
              <a:rPr lang="en-US" sz="2800" dirty="0">
                <a:latin typeface="+mn-lt"/>
                <a:cs typeface="Century Schoolbook Bold"/>
              </a:rPr>
            </a:br>
            <a:r>
              <a:rPr lang="en-US" sz="2800" dirty="0">
                <a:solidFill>
                  <a:srgbClr val="FF0000"/>
                </a:solidFill>
                <a:latin typeface="+mn-lt"/>
                <a:cs typeface="Century Schoolbook"/>
              </a:rPr>
              <a:t>Evan</a:t>
            </a:r>
            <a:r>
              <a:rPr lang="en-US" sz="2800" spc="-30" dirty="0">
                <a:solidFill>
                  <a:srgbClr val="FF0000"/>
                </a:solidFill>
                <a:latin typeface="+mn-lt"/>
                <a:cs typeface="Century Schoolbook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+mn-lt"/>
                <a:cs typeface="Century Schoolbook"/>
              </a:rPr>
              <a:t>Jackson:</a:t>
            </a:r>
            <a:r>
              <a:rPr lang="en-US" sz="2800" spc="-25" dirty="0">
                <a:solidFill>
                  <a:srgbClr val="FF0000"/>
                </a:solidFill>
                <a:latin typeface="+mn-lt"/>
                <a:cs typeface="Century Schoolbook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+mn-lt"/>
                <a:cs typeface="Century Schoolbook"/>
              </a:rPr>
              <a:t>National</a:t>
            </a:r>
            <a:r>
              <a:rPr lang="en-US" sz="2800" spc="-25" dirty="0">
                <a:solidFill>
                  <a:srgbClr val="FF0000"/>
                </a:solidFill>
                <a:latin typeface="+mn-lt"/>
                <a:cs typeface="Century Schoolbook"/>
              </a:rPr>
              <a:t> </a:t>
            </a:r>
            <a:r>
              <a:rPr lang="en-US" sz="2800" spc="-10" dirty="0">
                <a:solidFill>
                  <a:srgbClr val="FF0000"/>
                </a:solidFill>
                <a:latin typeface="+mn-lt"/>
                <a:cs typeface="Century Schoolbook"/>
              </a:rPr>
              <a:t>Chairman</a:t>
            </a:r>
            <a:endParaRPr lang="en-US" sz="2800" dirty="0"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89884CE-FB6E-3016-1B00-623118DF1772}"/>
              </a:ext>
            </a:extLst>
          </p:cNvPr>
          <p:cNvSpPr txBox="1">
            <a:spLocks/>
          </p:cNvSpPr>
          <p:nvPr/>
        </p:nvSpPr>
        <p:spPr>
          <a:xfrm>
            <a:off x="951753" y="233065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Kappa Alpha Psi Fraternity, Inc.</a:t>
            </a:r>
            <a:r>
              <a:rPr lang="en-US" dirty="0"/>
              <a:t> continues its national partnership with </a:t>
            </a:r>
            <a:r>
              <a:rPr lang="en-US" b="1" dirty="0"/>
              <a:t>Room to Read</a:t>
            </a:r>
            <a:r>
              <a:rPr lang="en-US" dirty="0"/>
              <a:t>, a global literacy organization.</a:t>
            </a:r>
          </a:p>
          <a:p>
            <a:r>
              <a:rPr lang="en-US" dirty="0"/>
              <a:t>Through the Hands-on-Books Program, the first U.S.-based initiative, we support literacy development in underserved communities.</a:t>
            </a:r>
          </a:p>
          <a:p>
            <a:r>
              <a:rPr lang="en-US" dirty="0"/>
              <a:t>Room to Read works to improve education outcomes by building reading skills, fostering a love of learning, and empowering students to succeed in school and beyond.</a:t>
            </a:r>
          </a:p>
        </p:txBody>
      </p:sp>
    </p:spTree>
    <p:extLst>
      <p:ext uri="{BB962C8B-B14F-4D97-AF65-F5344CB8AC3E}">
        <p14:creationId xmlns:p14="http://schemas.microsoft.com/office/powerpoint/2010/main" val="331463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D18D1-E804-3EF7-61C5-23F317AED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ROOM TO READ MATTERS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69B50-E799-B05E-1CA4-860403E73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Literacy changes the trajectory of a child’s life and opens doors to opportunity </a:t>
            </a:r>
          </a:p>
          <a:p>
            <a:r>
              <a:rPr lang="en-US" dirty="0"/>
              <a:t>Early reading builds confidence, comprehension, and long-term academic success </a:t>
            </a:r>
          </a:p>
          <a:p>
            <a:r>
              <a:rPr lang="en-US" dirty="0"/>
              <a:t>Exposure to positive role models reinforces vision, discipline, and possibility </a:t>
            </a:r>
          </a:p>
          <a:p>
            <a:r>
              <a:rPr lang="en-US" dirty="0"/>
              <a:t>Kappa men don’t just show up… we shape outcomes and influence futures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469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29D8-F796-9D63-35DC-3F6D6AE4C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071" y="320675"/>
            <a:ext cx="9638510" cy="1325563"/>
          </a:xfrm>
        </p:spPr>
        <p:txBody>
          <a:bodyPr/>
          <a:lstStyle/>
          <a:p>
            <a:r>
              <a:rPr lang="en-US" b="1" dirty="0"/>
              <a:t>National Day of Reading Impact (2026)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24EF7-D7FE-48F0-A6D0-81F1764C8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191 Elementary Schools </a:t>
            </a:r>
          </a:p>
          <a:p>
            <a:r>
              <a:rPr lang="en-US" sz="4000" dirty="0"/>
              <a:t>217 Chapters Participated </a:t>
            </a:r>
          </a:p>
          <a:p>
            <a:r>
              <a:rPr lang="en-US" sz="4000" dirty="0"/>
              <a:t>26,089 Students Reached </a:t>
            </a:r>
          </a:p>
          <a:p>
            <a:r>
              <a:rPr lang="en-US" sz="4000" dirty="0"/>
              <a:t>1,484 Classrooms Engaged </a:t>
            </a:r>
          </a:p>
          <a:p>
            <a:r>
              <a:rPr lang="en-US" sz="4000" dirty="0"/>
              <a:t>3,874 Books Donated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04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077C-600B-93E5-2E6F-09CF3DBB2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98876-5AD3-FFEA-A155-6E4EEAD05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071" y="320675"/>
            <a:ext cx="9638510" cy="1325563"/>
          </a:xfrm>
        </p:spPr>
        <p:txBody>
          <a:bodyPr/>
          <a:lstStyle/>
          <a:p>
            <a:r>
              <a:rPr lang="en-US" b="1" dirty="0"/>
              <a:t>NDR Province Participation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077E8-BE15-BBEB-E252-8B9165F33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185" y="1811334"/>
            <a:ext cx="10987548" cy="13255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6000" dirty="0"/>
              <a:t>Southwestern Province</a:t>
            </a:r>
            <a:br>
              <a:rPr lang="en-US" sz="6000" dirty="0"/>
            </a:br>
            <a:r>
              <a:rPr lang="en-US" sz="6000" b="1" dirty="0"/>
              <a:t>46 Chapters Participating</a:t>
            </a:r>
            <a:r>
              <a:rPr lang="en-US" sz="6000" dirty="0"/>
              <a:t> 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6690EB-2D73-1D2B-E18C-3EDD01F43BFC}"/>
              </a:ext>
            </a:extLst>
          </p:cNvPr>
          <p:cNvSpPr txBox="1">
            <a:spLocks/>
          </p:cNvSpPr>
          <p:nvPr/>
        </p:nvSpPr>
        <p:spPr>
          <a:xfrm>
            <a:off x="345301" y="3925757"/>
            <a:ext cx="10987548" cy="2832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8800" b="1" dirty="0">
                <a:solidFill>
                  <a:srgbClr val="C00000"/>
                </a:solidFill>
              </a:rPr>
              <a:t>#1 PROVINCE IN PARTICIPATION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07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FD456-03BF-CCAE-1D94-B3C70FEA5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070" y="320675"/>
            <a:ext cx="9590065" cy="1325563"/>
          </a:xfrm>
        </p:spPr>
        <p:txBody>
          <a:bodyPr/>
          <a:lstStyle/>
          <a:p>
            <a:r>
              <a:rPr lang="en-US" b="1" dirty="0"/>
              <a:t>Southwestern R2R Province Footprint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8CB50-6687-7C6A-D9DA-D08A9B1C6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Texas, Louisiana, Arkansas, Mississippi </a:t>
            </a:r>
          </a:p>
          <a:p>
            <a:r>
              <a:rPr lang="en-US" sz="4000" dirty="0"/>
              <a:t>Strong alumni and undergraduate engagement </a:t>
            </a:r>
          </a:p>
          <a:p>
            <a:r>
              <a:rPr lang="en-US" sz="4000" dirty="0"/>
              <a:t>Multi-school and joint chapter partnerships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443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FB2B5-8699-46B4-2E0B-4FD558A37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+mn-lt"/>
                <a:cs typeface="Century Schoolbook Bold"/>
              </a:rPr>
              <a:t>SWP BY THE NUMBERS</a:t>
            </a:r>
            <a:endParaRPr lang="en-US" sz="6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0C57D-8C15-369F-4AC9-FD2AC1BA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310" y="1873296"/>
            <a:ext cx="10987548" cy="4255148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ea typeface="Times New Roman"/>
                <a:cs typeface="Times New Roman"/>
                <a:sym typeface="Times New Roman"/>
              </a:rPr>
              <a:t>68 | Chapters Participated 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ea typeface="Times New Roman"/>
                <a:cs typeface="Times New Roman"/>
                <a:sym typeface="Times New Roman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ea typeface="Times New Roman"/>
                <a:cs typeface="Times New Roman"/>
                <a:sym typeface="Times New Roman"/>
              </a:rPr>
              <a:t>151 | Schools Served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ea typeface="Times New Roman"/>
                <a:cs typeface="Times New Roman"/>
                <a:sym typeface="Times New Roman"/>
              </a:rPr>
              <a:t>3105+ | Students Reached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ea typeface="Times New Roman"/>
                <a:cs typeface="Times New Roman"/>
                <a:sym typeface="Times New Roman"/>
              </a:rPr>
              <a:t>432+ | Brothers Participated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ea typeface="Times New Roman"/>
                <a:cs typeface="Times New Roman"/>
                <a:sym typeface="Times New Roman"/>
              </a:rPr>
              <a:t>6194+ | Books Donated</a:t>
            </a:r>
          </a:p>
        </p:txBody>
      </p:sp>
    </p:spTree>
    <p:extLst>
      <p:ext uri="{BB962C8B-B14F-4D97-AF65-F5344CB8AC3E}">
        <p14:creationId xmlns:p14="http://schemas.microsoft.com/office/powerpoint/2010/main" val="387949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EE448-AB88-62A6-3258-9C4186F2F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b="1" dirty="0"/>
              <a:t>Impact in Action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854DFF-8AED-DF24-8E1D-EDABC76BA824}"/>
              </a:ext>
            </a:extLst>
          </p:cNvPr>
          <p:cNvSpPr txBox="1">
            <a:spLocks/>
          </p:cNvSpPr>
          <p:nvPr/>
        </p:nvSpPr>
        <p:spPr>
          <a:xfrm>
            <a:off x="756075" y="2089193"/>
            <a:ext cx="10987548" cy="42551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/>
              <a:t>Students highly engaged during readings </a:t>
            </a:r>
          </a:p>
          <a:p>
            <a:r>
              <a:rPr lang="en-US" sz="6000" dirty="0"/>
              <a:t>Strong partnerships with schools </a:t>
            </a:r>
          </a:p>
          <a:p>
            <a:r>
              <a:rPr lang="en-US" sz="6000" dirty="0"/>
              <a:t>Increased excitement around literacy </a:t>
            </a:r>
          </a:p>
          <a:p>
            <a:r>
              <a:rPr lang="en-US" sz="6000" dirty="0"/>
              <a:t>Positive feedback from educators and staff </a:t>
            </a:r>
          </a:p>
        </p:txBody>
      </p:sp>
    </p:spTree>
    <p:extLst>
      <p:ext uri="{BB962C8B-B14F-4D97-AF65-F5344CB8AC3E}">
        <p14:creationId xmlns:p14="http://schemas.microsoft.com/office/powerpoint/2010/main" val="43247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FF247-3881-AC93-3590-2CFAFAC5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1" dirty="0"/>
              <a:t>Keys to Success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A14880-E430-6DD8-3798-B2353E868557}"/>
              </a:ext>
            </a:extLst>
          </p:cNvPr>
          <p:cNvSpPr txBox="1">
            <a:spLocks/>
          </p:cNvSpPr>
          <p:nvPr/>
        </p:nvSpPr>
        <p:spPr>
          <a:xfrm>
            <a:off x="597310" y="2210305"/>
            <a:ext cx="10987548" cy="42551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000" dirty="0">
                <a:latin typeface="Aptos" panose="020B0004020202020204" pitchFamily="34" charset="0"/>
              </a:rPr>
              <a:t>Register all R2R events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000" dirty="0">
                <a:latin typeface="Aptos" panose="020B0004020202020204" pitchFamily="34" charset="0"/>
              </a:rPr>
              <a:t>Use the R2R Toolkit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000" dirty="0">
                <a:latin typeface="Aptos" panose="020B0004020202020204" pitchFamily="34" charset="0"/>
              </a:rPr>
              <a:t>Report participation data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000" dirty="0">
                <a:latin typeface="Aptos" panose="020B0004020202020204" pitchFamily="34" charset="0"/>
              </a:rPr>
              <a:t>Plan early for maximum impact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000" dirty="0">
                <a:latin typeface="Aptos" panose="020B0004020202020204" pitchFamily="34" charset="0"/>
              </a:rPr>
              <a:t>Engage province leadership </a:t>
            </a:r>
          </a:p>
        </p:txBody>
      </p:sp>
    </p:spTree>
    <p:extLst>
      <p:ext uri="{BB962C8B-B14F-4D97-AF65-F5344CB8AC3E}">
        <p14:creationId xmlns:p14="http://schemas.microsoft.com/office/powerpoint/2010/main" val="1672140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593EF-CA01-3849-6BCB-6AD881C87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Social Media Campaign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8E44BA2-0722-9819-E45D-4476FB3FBE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4684" y="4027174"/>
            <a:ext cx="3289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85BCCA-951D-B06A-C59A-3A870FBACF63}"/>
              </a:ext>
            </a:extLst>
          </p:cNvPr>
          <p:cNvSpPr txBox="1">
            <a:spLocks/>
          </p:cNvSpPr>
          <p:nvPr/>
        </p:nvSpPr>
        <p:spPr>
          <a:xfrm>
            <a:off x="1115602" y="1899600"/>
            <a:ext cx="10987548" cy="42551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000" dirty="0">
                <a:latin typeface="+mj-lt"/>
              </a:rPr>
              <a:t>Use official hashtags:</a:t>
            </a:r>
            <a:br>
              <a:rPr lang="en-US" altLang="en-US" sz="6000" dirty="0">
                <a:latin typeface="+mj-lt"/>
              </a:rPr>
            </a:br>
            <a:r>
              <a:rPr lang="en-US" altLang="en-US" sz="6000" dirty="0">
                <a:latin typeface="+mj-lt"/>
              </a:rPr>
              <a:t>	#KappaReads</a:t>
            </a:r>
            <a:br>
              <a:rPr lang="en-US" altLang="en-US" sz="6000" dirty="0">
                <a:latin typeface="+mj-lt"/>
              </a:rPr>
            </a:br>
            <a:r>
              <a:rPr lang="en-US" altLang="en-US" sz="6000" dirty="0">
                <a:latin typeface="+mj-lt"/>
              </a:rPr>
              <a:t>	#SWPReads</a:t>
            </a:r>
            <a:br>
              <a:rPr lang="en-US" altLang="en-US" sz="6000" dirty="0">
                <a:latin typeface="+mj-lt"/>
              </a:rPr>
            </a:br>
            <a:r>
              <a:rPr lang="en-US" altLang="en-US" sz="6000" dirty="0">
                <a:latin typeface="+mj-lt"/>
              </a:rPr>
              <a:t>	#RoomToRead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000" dirty="0">
                <a:latin typeface="+mj-lt"/>
              </a:rPr>
              <a:t>Share photos and impact stories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000" dirty="0">
                <a:latin typeface="+mj-lt"/>
              </a:rPr>
              <a:t>Highlight chapter participation</a:t>
            </a:r>
          </a:p>
        </p:txBody>
      </p:sp>
    </p:spTree>
    <p:extLst>
      <p:ext uri="{BB962C8B-B14F-4D97-AF65-F5344CB8AC3E}">
        <p14:creationId xmlns:p14="http://schemas.microsoft.com/office/powerpoint/2010/main" val="710807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DC3D1-B7E1-4BA5-3006-D8AA7B78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2026–2027 Room to Read Initiatives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D5436-06DB-3C98-F393-1EC45CA7B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84" y="2174671"/>
            <a:ext cx="10987548" cy="411253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Stop, Drop, &amp; Read Summer Reading Initiative-June 21, 2026</a:t>
            </a:r>
            <a:br>
              <a:rPr lang="en-US" b="1" dirty="0"/>
            </a:br>
            <a:r>
              <a:rPr lang="en-US" b="1" dirty="0"/>
              <a:t>	</a:t>
            </a:r>
            <a:r>
              <a:rPr lang="en-US" dirty="0"/>
              <a:t>Coincides with the first day of Summer to stress the importance of 	reading even when school is out.  We encourage 30 minutes of 	reading every day during the summer months.</a:t>
            </a:r>
          </a:p>
          <a:p>
            <a:r>
              <a:rPr lang="en-US" b="1" dirty="0"/>
              <a:t>Back to School Room to Read Initiative-August-September 2026</a:t>
            </a:r>
          </a:p>
          <a:p>
            <a:pPr marL="0" indent="0">
              <a:buNone/>
            </a:pPr>
            <a:r>
              <a:rPr lang="en-US" dirty="0"/>
              <a:t>	Chapters will participate in classroom readings.</a:t>
            </a:r>
          </a:p>
          <a:p>
            <a:r>
              <a:rPr lang="en-US" b="1" dirty="0"/>
              <a:t>Fall 2026 C. Rodger Wilson Conference Room to Read</a:t>
            </a:r>
          </a:p>
          <a:p>
            <a:r>
              <a:rPr lang="en-US" b="1" dirty="0"/>
              <a:t>Kappa National Day of Reading-TBD</a:t>
            </a:r>
          </a:p>
          <a:p>
            <a:r>
              <a:rPr lang="en-US" b="1" dirty="0"/>
              <a:t>Kappa Men Read Day-April 3, 2027</a:t>
            </a:r>
          </a:p>
          <a:p>
            <a:r>
              <a:rPr lang="en-US" b="1" dirty="0"/>
              <a:t>Read Across the Province Week-March 1-7, 2027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214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8DDED-D7F8-1C60-7F97-BC85019C5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Council Year Goals &amp; Expectations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88C05-F833-0333-F0A1-D86D5D1A5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100% Chapter Participation </a:t>
            </a:r>
          </a:p>
          <a:p>
            <a:r>
              <a:rPr lang="en-US" sz="4800" dirty="0"/>
              <a:t>All Events Reported </a:t>
            </a:r>
          </a:p>
          <a:p>
            <a:r>
              <a:rPr lang="en-US" sz="4800" dirty="0"/>
              <a:t>Increased Student Reach </a:t>
            </a:r>
          </a:p>
          <a:p>
            <a:r>
              <a:rPr lang="en-US" sz="4800" dirty="0"/>
              <a:t>Expanded Book Distribution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750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A2552-9F15-D4A8-3611-2EF131C9E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Call to Action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CAE2C-D333-14B3-4005-B9838653A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Register your chapter </a:t>
            </a:r>
          </a:p>
          <a:p>
            <a:r>
              <a:rPr lang="en-US" sz="4800" dirty="0"/>
              <a:t>Submit your post event report</a:t>
            </a:r>
          </a:p>
          <a:p>
            <a:r>
              <a:rPr lang="en-US" sz="4800" dirty="0"/>
              <a:t>Upload photos and data </a:t>
            </a:r>
          </a:p>
          <a:p>
            <a:r>
              <a:rPr lang="en-US" sz="4800" dirty="0"/>
              <a:t>Stay actively engaged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212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20E97-76B6-B7F9-C5DE-D3D448509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070" y="320675"/>
            <a:ext cx="9727615" cy="1325563"/>
          </a:xfrm>
        </p:spPr>
        <p:txBody>
          <a:bodyPr/>
          <a:lstStyle/>
          <a:p>
            <a:r>
              <a:rPr lang="en-US" b="1" dirty="0">
                <a:latin typeface="+mn-lt"/>
                <a:cs typeface="Century Schoolbook Bold"/>
              </a:rPr>
              <a:t>2025-26 ROOM TO READ CHAMPIONS</a:t>
            </a:r>
            <a:endParaRPr lang="en-US" dirty="0">
              <a:latin typeface="+mn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2433B-1248-7B20-21FA-86E9E86A846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696" y="1828424"/>
            <a:ext cx="4018277" cy="608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Theta Alpha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Alpha Sigma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Austin (TX)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Baton Rouge (LA)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Beaumont Texas (TX)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Canton-Madison (MS)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Cleveland (MS)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2200" dirty="0"/>
              <a:t>Delta Delta </a:t>
            </a:r>
          </a:p>
          <a:p>
            <a:pPr>
              <a:spcBef>
                <a:spcPts val="0"/>
              </a:spcBef>
            </a:pPr>
            <a:r>
              <a:rPr lang="en-US" sz="2200" dirty="0"/>
              <a:t>Denton-Lewisville (TX)</a:t>
            </a:r>
          </a:p>
          <a:p>
            <a:pPr>
              <a:spcBef>
                <a:spcPts val="0"/>
              </a:spcBef>
            </a:pPr>
            <a:r>
              <a:rPr lang="en-US" sz="2200" dirty="0"/>
              <a:t>Galveston (TX)</a:t>
            </a:r>
          </a:p>
          <a:p>
            <a:pPr>
              <a:spcBef>
                <a:spcPts val="0"/>
              </a:spcBef>
            </a:pPr>
            <a:r>
              <a:rPr lang="en-US" sz="2200" dirty="0"/>
              <a:t>Gamma Lambda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Hattiesburg (MS)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Fort Worth (TX)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Beta Upsilon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" sz="2200" dirty="0"/>
              <a:t>San Antonio (TX)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2200" dirty="0"/>
          </a:p>
          <a:p>
            <a:pPr>
              <a:spcBef>
                <a:spcPts val="0"/>
              </a:spcBef>
            </a:pPr>
            <a:endParaRPr lang="en-US" sz="2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82DB2C0-FDB4-CC4D-6BD3-89BA258783BE}"/>
              </a:ext>
            </a:extLst>
          </p:cNvPr>
          <p:cNvSpPr txBox="1">
            <a:spLocks/>
          </p:cNvSpPr>
          <p:nvPr/>
        </p:nvSpPr>
        <p:spPr>
          <a:xfrm>
            <a:off x="3712734" y="1335900"/>
            <a:ext cx="5450457" cy="603242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Houston (TX)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Jackson (MS)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Kappa Eta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Katy-Fulshear (TX)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Lake Charles (LA)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Lambda Theta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Little Rock (AR)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Lubbock (TX)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Nu Iota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Omicron Tau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Pi Delta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Pi Lambda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Iota Delta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Beta Tau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Theta Epsilon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Gamma Sigma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9232399-B56A-0C54-FC9D-37E4A2AEF905}"/>
              </a:ext>
            </a:extLst>
          </p:cNvPr>
          <p:cNvSpPr txBox="1">
            <a:spLocks/>
          </p:cNvSpPr>
          <p:nvPr/>
        </p:nvSpPr>
        <p:spPr>
          <a:xfrm>
            <a:off x="7163863" y="1335900"/>
            <a:ext cx="5028138" cy="584775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Port Arthur (TX)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Richardson-Plano (TX)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Spring-The Woodlands Huntsville (TX)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Arlington-Grand Prairie (TX)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Tyler (TX) Alumni Chapter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West Memphis Marion (AR)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Kappa Iota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Omicron-Omicron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Slidell (LA)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Frisco (TX) Alumni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Lambda </a:t>
            </a:r>
            <a:r>
              <a:rPr lang="en-US" sz="2200" dirty="0" err="1"/>
              <a:t>Lambda</a:t>
            </a:r>
            <a:r>
              <a:rPr lang="en-US" sz="22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Mexico Alumni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New Orleans (LA)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Beta Gamma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Mansfield Cedar Hill (TX)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Missouri City - Sugar Land (TX)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59234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D72E3-FE61-422D-5D5A-502F0AC9B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276" y="355167"/>
            <a:ext cx="8908026" cy="1325563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CONTACT INFORMATION &amp; REPORTING INFORMATION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C7D3AE-88C3-C10B-301E-6A5F74CBE146}"/>
              </a:ext>
            </a:extLst>
          </p:cNvPr>
          <p:cNvSpPr txBox="1">
            <a:spLocks/>
          </p:cNvSpPr>
          <p:nvPr/>
        </p:nvSpPr>
        <p:spPr>
          <a:xfrm>
            <a:off x="1627566" y="1721583"/>
            <a:ext cx="10515600" cy="1883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SCAN THE QR CODE TO:</a:t>
            </a:r>
            <a:br>
              <a:rPr lang="en-US" b="1" dirty="0"/>
            </a:br>
            <a:r>
              <a:rPr lang="en-US" b="1" dirty="0"/>
              <a:t>Update your chapter Room to Read Chairman Information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Sign-up to be a participating chapter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Submit your event information &amp; photos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FDD15B4-32B8-0981-A038-3831BC807760}"/>
              </a:ext>
            </a:extLst>
          </p:cNvPr>
          <p:cNvSpPr txBox="1">
            <a:spLocks/>
          </p:cNvSpPr>
          <p:nvPr/>
        </p:nvSpPr>
        <p:spPr>
          <a:xfrm>
            <a:off x="4752110" y="3832657"/>
            <a:ext cx="6844145" cy="2670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</a:rPr>
              <a:t>CONTACT: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Dr. Ralph “RJ” Johnson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Shreveport (LA) Alumni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</a:rPr>
              <a:t>ralphj1911@gmail.com | room2read@southwesternprovince1911.org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</a:rPr>
              <a:t>225.620.5617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D7445D-3AC7-5CDF-A7DB-90949CA62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09" y="3664527"/>
            <a:ext cx="3006437" cy="300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87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FFFFFF"/>
      </a:dk1>
      <a:lt1>
        <a:sysClr val="window" lastClr="202020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712</Words>
  <Application>Microsoft Office PowerPoint</Application>
  <PresentationFormat>Widescreen</PresentationFormat>
  <Paragraphs>124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Book Antiqua</vt:lpstr>
      <vt:lpstr>Times New Roman</vt:lpstr>
      <vt:lpstr>Office Theme</vt:lpstr>
      <vt:lpstr>Kappa Alpha Psi Fraternity, Incorporated Southwestern Province 90th Southwestern Province Council</vt:lpstr>
      <vt:lpstr>KAPPA ALPHA PSI FRATERNITY, INC. &amp; ROOM TO READ NATIONAL PARTNERSHIP Evan Jackson: National Chairman</vt:lpstr>
      <vt:lpstr>WHY ROOM TO READ MATTERS</vt:lpstr>
      <vt:lpstr>National Day of Reading Impact (2026)</vt:lpstr>
      <vt:lpstr>NDR Province Participation</vt:lpstr>
      <vt:lpstr>Southwestern R2R Province Footprint</vt:lpstr>
      <vt:lpstr>SWP BY THE NUMBERS</vt:lpstr>
      <vt:lpstr>Impact in Action</vt:lpstr>
      <vt:lpstr>Keys to Success</vt:lpstr>
      <vt:lpstr>Social Media Campaign</vt:lpstr>
      <vt:lpstr>2026–2027 Room to Read Initiatives</vt:lpstr>
      <vt:lpstr>Council Year Goals &amp; Expectations</vt:lpstr>
      <vt:lpstr>Call to Action</vt:lpstr>
      <vt:lpstr>2025-26 ROOM TO READ CHAMPIONS</vt:lpstr>
      <vt:lpstr>CONTACT INFORMATION &amp; REPORTING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Gallashaw</dc:creator>
  <cp:lastModifiedBy>Ralph Johnson</cp:lastModifiedBy>
  <cp:revision>3</cp:revision>
  <dcterms:created xsi:type="dcterms:W3CDTF">2026-01-29T16:45:46Z</dcterms:created>
  <dcterms:modified xsi:type="dcterms:W3CDTF">2026-03-24T19:06:25Z</dcterms:modified>
</cp:coreProperties>
</file>