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sldIdLst>
    <p:sldId id="281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2" r:id="rId29"/>
  </p:sldIdLst>
  <p:sldSz cx="18288000" cy="10287000"/>
  <p:notesSz cx="6858000" cy="9144000"/>
  <p:embeddedFontLst>
    <p:embeddedFont>
      <p:font typeface="Book Antiqua" panose="02040602050305030304" pitchFamily="18" charset="0"/>
      <p:regular r:id="rId30"/>
      <p:bold r:id="rId31"/>
      <p:italic r:id="rId32"/>
      <p:boldItalic r:id="rId33"/>
    </p:embeddedFont>
    <p:embeddedFont>
      <p:font typeface="TT Ramillas Bold" panose="020B0604020202020204" charset="0"/>
      <p:regular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4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3.fntdata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1.fntdata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4993-4646-5326-805F-9B06C5FDC3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38814C-073A-5D53-B042-7237C7A84D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FE0C64-94C2-373C-A8B1-C254E9240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B6FD2-A717-4912-B414-0847FA3704E8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AB4908-3A9F-B8A6-57CB-CB766281C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2D3F3C-CC9F-34F5-BF7A-7A55C49D2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605B-EA32-4177-9D2F-7D94DE72D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176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BE60E-FFCB-38DB-132E-05948B936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DF43F8-1B94-BAF3-8BC7-6E84368D4A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837D99-F0FF-0DEE-71C7-D6DFFD537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B6FD2-A717-4912-B414-0847FA3704E8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E6D208-F600-7F36-5DF8-0081FAEC6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C1DAFE-A2C9-EAD1-50A3-F117D5F2A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605B-EA32-4177-9D2F-7D94DE72D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297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FA2E6-D85C-1278-B57E-B6BDBD2ED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F4904B-EF10-14A8-971B-295C720B04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BFBBAB-275F-8F82-5FD1-E46F8211F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B6FD2-A717-4912-B414-0847FA3704E8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29B534-5A07-093C-1E8E-C60C56086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F147D8-6BBB-1F85-D5E8-61786DB9D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605B-EA32-4177-9D2F-7D94DE72D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421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C667D-E457-0A38-A243-4BDE13A2E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4EF76-6ED0-2AA3-8C13-ABFDA29766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CF2CDB-6F92-F10E-E11B-94B360038E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25E50F-84B9-AC2B-608D-CBEAD9BDC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B6FD2-A717-4912-B414-0847FA3704E8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DC3ACA-5BCC-FF6B-8A19-32369EFC7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6552C9-CE00-17B4-111F-3D0941A10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605B-EA32-4177-9D2F-7D94DE72D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244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C71BE-EFE0-17FB-B2EE-42163DECC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91DCF4-8134-B5CD-1025-7722DEE758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424DF4-6DF2-23FD-992E-0243E8B64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635CC8-FDBF-DB85-64E3-2EBE10E260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33EC50-E07C-A62C-C0BF-261252B55C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AC2D4F-0C8C-4556-3CEB-91E8AFCC8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B6FD2-A717-4912-B414-0847FA3704E8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AA7AD2-C481-7D01-106E-072A884E5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8754DC-40C2-32B2-9BAE-C4DBFD24E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605B-EA32-4177-9D2F-7D94DE72D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033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18938-A600-5E80-B76F-EC9FEE271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7DC48C-544B-9EDF-384D-D3A431C85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B6FD2-A717-4912-B414-0847FA3704E8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148B17-0954-CDC4-5F08-B60658FC5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6AACCC-BED2-C669-103D-ED31C8211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605B-EA32-4177-9D2F-7D94DE72D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9062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01AB3F-C42D-F703-7A7F-BE06AD0BD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B6FD2-A717-4912-B414-0847FA3704E8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95B458-9DA2-3DD2-56B0-005862BBC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35CB67-39E5-2A99-3355-27EB793E3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605B-EA32-4177-9D2F-7D94DE72D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174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9F1EE-7A6A-4C52-128A-FA7465EEB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331421-7341-8460-2590-CC01462B7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1E3E10-DBBA-C9D7-D74E-237741A340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6E38E5-5107-557C-5F44-FE5B00DB9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B6FD2-A717-4912-B414-0847FA3704E8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2FE383-574C-24AA-2CC7-F4C9024F0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B11603-FC04-F763-73D5-EE7F0C0E1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605B-EA32-4177-9D2F-7D94DE72D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183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B8C7D-A412-E837-AAAA-0F6BF95D2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BAB166-376E-67D5-F03C-A9802B076F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D5A1A6-901F-157C-9E2D-AE8C022526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AAC417-C588-46A1-0979-3B7658F4B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B6FD2-A717-4912-B414-0847FA3704E8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11CEFF-D951-CD7A-632B-93E1425A3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C029AB-E67D-9E10-B2F8-F2AEF6098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605B-EA32-4177-9D2F-7D94DE72D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533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76EC7-2030-4641-7CF9-0E730D32E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E3EE3B-0F01-E2A8-5324-1FF9D3BCD0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C31007-4320-63DE-4970-D8510E9F3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B6FD2-A717-4912-B414-0847FA3704E8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5B5135-5991-486D-35A9-079015C81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D158DC-D5C8-F98A-8734-6741B3B1D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605B-EA32-4177-9D2F-7D94DE72D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2264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B3CCC8-7342-482E-305A-98747F3E59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39A6AF-B764-9C5A-35E9-D9728B71F0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C2F3B-8B0A-4F7A-842A-0D4F8FF7F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B6FD2-A717-4912-B414-0847FA3704E8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35919-505D-2546-9B10-192083D8E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60D2FF-40E0-4188-21E2-C6A3316E2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1605B-EA32-4177-9D2F-7D94DE72D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8685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water park with a bridge and a building in the background&#10;&#10;AI-generated content may be incorrect.">
            <a:extLst>
              <a:ext uri="{FF2B5EF4-FFF2-40B4-BE49-F238E27FC236}">
                <a16:creationId xmlns:a16="http://schemas.microsoft.com/office/drawing/2014/main" id="{1C4DF993-42DB-EAA7-F422-6178B73B0C94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B5FB48-17BD-897C-9D93-80CC748455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EB6FD2-A717-4912-B414-0847FA3704E8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BDA095-8A02-FDDC-BFD3-240AE0B213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E215F2-2A66-AAA0-E65F-5F5A4EFAB6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D1605B-EA32-4177-9D2F-7D94DE72DEB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E88C33-A758-69A6-1867-B5739E5D9789}"/>
              </a:ext>
            </a:extLst>
          </p:cNvPr>
          <p:cNvSpPr/>
          <p:nvPr userDrawn="1"/>
        </p:nvSpPr>
        <p:spPr>
          <a:xfrm>
            <a:off x="1" y="0"/>
            <a:ext cx="18288002" cy="10287000"/>
          </a:xfrm>
          <a:prstGeom prst="rect">
            <a:avLst/>
          </a:prstGeom>
          <a:solidFill>
            <a:srgbClr val="FFFFCC">
              <a:alpha val="86667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700"/>
          </a:p>
        </p:txBody>
      </p:sp>
      <p:pic>
        <p:nvPicPr>
          <p:cNvPr id="8" name="Picture 7" descr="A red and white hexagon with a city skyline and text&#10;&#10;AI-generated content may be incorrect.">
            <a:extLst>
              <a:ext uri="{FF2B5EF4-FFF2-40B4-BE49-F238E27FC236}">
                <a16:creationId xmlns:a16="http://schemas.microsoft.com/office/drawing/2014/main" id="{D9F4C903-957D-EAB7-06C1-B1C1D9CAF486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42" y="231404"/>
            <a:ext cx="1990125" cy="2634278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7598B5-4C99-F39E-9CB5-B45629FC9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5607" y="481013"/>
            <a:ext cx="13362039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70E35C-5423-9E9D-1643-D9F01F4A63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7026" y="3262007"/>
            <a:ext cx="16481322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1642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B60A4-0216-1FD5-314A-14E045AB7B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407813"/>
            <a:ext cx="13716000" cy="2645108"/>
          </a:xfrm>
        </p:spPr>
        <p:txBody>
          <a:bodyPr>
            <a:normAutofit fontScale="90000"/>
          </a:bodyPr>
          <a:lstStyle/>
          <a:p>
            <a:r>
              <a:rPr lang="en-US" sz="6000" dirty="0">
                <a:solidFill>
                  <a:srgbClr val="990000"/>
                </a:solidFill>
                <a:latin typeface="Book Antiqua" panose="02040602050305030304" pitchFamily="18" charset="0"/>
              </a:rPr>
              <a:t>Kappa Alpha Psi Fraternity, Incorporated</a:t>
            </a:r>
            <a:br>
              <a:rPr lang="en-US" sz="6000" dirty="0">
                <a:solidFill>
                  <a:srgbClr val="990000"/>
                </a:solidFill>
                <a:latin typeface="Book Antiqua" panose="02040602050305030304" pitchFamily="18" charset="0"/>
              </a:rPr>
            </a:br>
            <a:r>
              <a:rPr lang="en-US" sz="6000" dirty="0">
                <a:solidFill>
                  <a:srgbClr val="990000"/>
                </a:solidFill>
                <a:latin typeface="Book Antiqua" panose="02040602050305030304" pitchFamily="18" charset="0"/>
              </a:rPr>
              <a:t>Southwestern Province</a:t>
            </a:r>
            <a:br>
              <a:rPr lang="en-US" sz="6000" dirty="0">
                <a:solidFill>
                  <a:srgbClr val="990000"/>
                </a:solidFill>
                <a:latin typeface="Book Antiqua" panose="02040602050305030304" pitchFamily="18" charset="0"/>
              </a:rPr>
            </a:br>
            <a:r>
              <a:rPr lang="en-US" sz="5400" dirty="0">
                <a:solidFill>
                  <a:srgbClr val="990000"/>
                </a:solidFill>
                <a:latin typeface="Book Antiqua" panose="02040602050305030304" pitchFamily="18" charset="0"/>
              </a:rPr>
              <a:t>90</a:t>
            </a:r>
            <a:r>
              <a:rPr lang="en-US" sz="5400" baseline="30000" dirty="0">
                <a:solidFill>
                  <a:srgbClr val="990000"/>
                </a:solidFill>
                <a:latin typeface="Book Antiqua" panose="02040602050305030304" pitchFamily="18" charset="0"/>
              </a:rPr>
              <a:t>th</a:t>
            </a:r>
            <a:r>
              <a:rPr lang="en-US" sz="5400" dirty="0">
                <a:solidFill>
                  <a:srgbClr val="990000"/>
                </a:solidFill>
                <a:latin typeface="Book Antiqua" panose="02040602050305030304" pitchFamily="18" charset="0"/>
              </a:rPr>
              <a:t> Southwestern Province Council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014491-D504-A9CA-9BFB-CA68E34A6D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143501"/>
            <a:ext cx="13716000" cy="1882646"/>
          </a:xfrm>
        </p:spPr>
        <p:txBody>
          <a:bodyPr>
            <a:normAutofit/>
          </a:bodyPr>
          <a:lstStyle/>
          <a:p>
            <a:r>
              <a:rPr lang="en-US" sz="7200" b="1" dirty="0">
                <a:solidFill>
                  <a:srgbClr val="C00000"/>
                </a:solidFill>
              </a:rPr>
              <a:t>MEMORIAL SERVICE</a:t>
            </a:r>
          </a:p>
        </p:txBody>
      </p:sp>
    </p:spTree>
    <p:extLst>
      <p:ext uri="{BB962C8B-B14F-4D97-AF65-F5344CB8AC3E}">
        <p14:creationId xmlns:p14="http://schemas.microsoft.com/office/powerpoint/2010/main" val="3892202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A water park with a bridge and a building in the background  AI-generated content may be incorrect.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59" b="-92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4288" y="-14288"/>
            <a:ext cx="18316575" cy="10315575"/>
            <a:chOff x="0" y="0"/>
            <a:chExt cx="24422100" cy="13754100"/>
          </a:xfrm>
        </p:grpSpPr>
        <p:sp>
          <p:nvSpPr>
            <p:cNvPr id="5" name="Freeform 5"/>
            <p:cNvSpPr/>
            <p:nvPr/>
          </p:nvSpPr>
          <p:spPr>
            <a:xfrm>
              <a:off x="19050" y="1905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CC">
                <a:alpha val="74902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24422100" cy="13754100"/>
            </a:xfrm>
            <a:custGeom>
              <a:avLst/>
              <a:gdLst/>
              <a:ahLst/>
              <a:cxnLst/>
              <a:rect l="l" t="t" r="r" b="b"/>
              <a:pathLst>
                <a:path w="24422100" h="13754100">
                  <a:moveTo>
                    <a:pt x="19050" y="0"/>
                  </a:moveTo>
                  <a:lnTo>
                    <a:pt x="24403050" y="0"/>
                  </a:lnTo>
                  <a:cubicBezTo>
                    <a:pt x="24413590" y="0"/>
                    <a:pt x="24422100" y="8509"/>
                    <a:pt x="24422100" y="19050"/>
                  </a:cubicBezTo>
                  <a:lnTo>
                    <a:pt x="24422100" y="13735050"/>
                  </a:lnTo>
                  <a:cubicBezTo>
                    <a:pt x="24422100" y="13745590"/>
                    <a:pt x="24413590" y="13754100"/>
                    <a:pt x="24403050" y="13754100"/>
                  </a:cubicBezTo>
                  <a:lnTo>
                    <a:pt x="19050" y="13754100"/>
                  </a:lnTo>
                  <a:cubicBezTo>
                    <a:pt x="8509" y="13754100"/>
                    <a:pt x="0" y="13745590"/>
                    <a:pt x="0" y="13735050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13735050"/>
                  </a:lnTo>
                  <a:lnTo>
                    <a:pt x="19050" y="13735050"/>
                  </a:lnTo>
                  <a:lnTo>
                    <a:pt x="19050" y="13716000"/>
                  </a:lnTo>
                  <a:lnTo>
                    <a:pt x="24403050" y="13716000"/>
                  </a:lnTo>
                  <a:lnTo>
                    <a:pt x="24403050" y="13735050"/>
                  </a:lnTo>
                  <a:lnTo>
                    <a:pt x="24384000" y="13735050"/>
                  </a:lnTo>
                  <a:lnTo>
                    <a:pt x="24384000" y="19050"/>
                  </a:lnTo>
                  <a:lnTo>
                    <a:pt x="24403050" y="19050"/>
                  </a:lnTo>
                  <a:lnTo>
                    <a:pt x="24403050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32743" y="231400"/>
            <a:ext cx="1990125" cy="2634282"/>
            <a:chOff x="0" y="0"/>
            <a:chExt cx="2653500" cy="3512376"/>
          </a:xfrm>
        </p:grpSpPr>
        <p:sp>
          <p:nvSpPr>
            <p:cNvPr id="8" name="Freeform 8" descr="A red and white hexagon with a city skyline and text  AI-generated content may be incorrect."/>
            <p:cNvSpPr/>
            <p:nvPr/>
          </p:nvSpPr>
          <p:spPr>
            <a:xfrm>
              <a:off x="0" y="0"/>
              <a:ext cx="2653538" cy="3512312"/>
            </a:xfrm>
            <a:custGeom>
              <a:avLst/>
              <a:gdLst/>
              <a:ahLst/>
              <a:cxnLst/>
              <a:rect l="l" t="t" r="r" b="b"/>
              <a:pathLst>
                <a:path w="2653538" h="3512312">
                  <a:moveTo>
                    <a:pt x="0" y="0"/>
                  </a:moveTo>
                  <a:lnTo>
                    <a:pt x="2653538" y="0"/>
                  </a:lnTo>
                  <a:lnTo>
                    <a:pt x="2653538" y="3512312"/>
                  </a:lnTo>
                  <a:lnTo>
                    <a:pt x="0" y="35123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045967" y="1979234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Christopher Adam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Beta Upsilon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86825" y="4695380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Terry Alexander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Camden-Magnolia-El Dorado (AR) Alumni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045967" y="7411525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Joseph Antoine, Jr.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Theta 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A water park with a bridge and a building in the background  AI-generated content may be incorrect.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59" b="-92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4288" y="-14288"/>
            <a:ext cx="18316575" cy="10315575"/>
            <a:chOff x="0" y="0"/>
            <a:chExt cx="24422100" cy="13754100"/>
          </a:xfrm>
        </p:grpSpPr>
        <p:sp>
          <p:nvSpPr>
            <p:cNvPr id="5" name="Freeform 5"/>
            <p:cNvSpPr/>
            <p:nvPr/>
          </p:nvSpPr>
          <p:spPr>
            <a:xfrm>
              <a:off x="19050" y="1905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CC">
                <a:alpha val="74902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24422100" cy="13754100"/>
            </a:xfrm>
            <a:custGeom>
              <a:avLst/>
              <a:gdLst/>
              <a:ahLst/>
              <a:cxnLst/>
              <a:rect l="l" t="t" r="r" b="b"/>
              <a:pathLst>
                <a:path w="24422100" h="13754100">
                  <a:moveTo>
                    <a:pt x="19050" y="0"/>
                  </a:moveTo>
                  <a:lnTo>
                    <a:pt x="24403050" y="0"/>
                  </a:lnTo>
                  <a:cubicBezTo>
                    <a:pt x="24413590" y="0"/>
                    <a:pt x="24422100" y="8509"/>
                    <a:pt x="24422100" y="19050"/>
                  </a:cubicBezTo>
                  <a:lnTo>
                    <a:pt x="24422100" y="13735050"/>
                  </a:lnTo>
                  <a:cubicBezTo>
                    <a:pt x="24422100" y="13745590"/>
                    <a:pt x="24413590" y="13754100"/>
                    <a:pt x="24403050" y="13754100"/>
                  </a:cubicBezTo>
                  <a:lnTo>
                    <a:pt x="19050" y="13754100"/>
                  </a:lnTo>
                  <a:cubicBezTo>
                    <a:pt x="8509" y="13754100"/>
                    <a:pt x="0" y="13745590"/>
                    <a:pt x="0" y="13735050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13735050"/>
                  </a:lnTo>
                  <a:lnTo>
                    <a:pt x="19050" y="13735050"/>
                  </a:lnTo>
                  <a:lnTo>
                    <a:pt x="19050" y="13716000"/>
                  </a:lnTo>
                  <a:lnTo>
                    <a:pt x="24403050" y="13716000"/>
                  </a:lnTo>
                  <a:lnTo>
                    <a:pt x="24403050" y="13735050"/>
                  </a:lnTo>
                  <a:lnTo>
                    <a:pt x="24384000" y="13735050"/>
                  </a:lnTo>
                  <a:lnTo>
                    <a:pt x="24384000" y="19050"/>
                  </a:lnTo>
                  <a:lnTo>
                    <a:pt x="24403050" y="19050"/>
                  </a:lnTo>
                  <a:lnTo>
                    <a:pt x="24403050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32743" y="231400"/>
            <a:ext cx="1990125" cy="2634282"/>
            <a:chOff x="0" y="0"/>
            <a:chExt cx="2653500" cy="3512376"/>
          </a:xfrm>
        </p:grpSpPr>
        <p:sp>
          <p:nvSpPr>
            <p:cNvPr id="8" name="Freeform 8" descr="A red and white hexagon with a city skyline and text  AI-generated content may be incorrect."/>
            <p:cNvSpPr/>
            <p:nvPr/>
          </p:nvSpPr>
          <p:spPr>
            <a:xfrm>
              <a:off x="0" y="0"/>
              <a:ext cx="2653538" cy="3512312"/>
            </a:xfrm>
            <a:custGeom>
              <a:avLst/>
              <a:gdLst/>
              <a:ahLst/>
              <a:cxnLst/>
              <a:rect l="l" t="t" r="r" b="b"/>
              <a:pathLst>
                <a:path w="2653538" h="3512312">
                  <a:moveTo>
                    <a:pt x="0" y="0"/>
                  </a:moveTo>
                  <a:lnTo>
                    <a:pt x="2653538" y="0"/>
                  </a:lnTo>
                  <a:lnTo>
                    <a:pt x="2653538" y="3512312"/>
                  </a:lnTo>
                  <a:lnTo>
                    <a:pt x="0" y="35123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045967" y="1979234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Jackson Bailey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Zeta Beta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86825" y="4695380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Kendall Banks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Theta Nu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045967" y="7411525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Quincy Beavers, Jr.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Gamma Psi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A water park with a bridge and a building in the background  AI-generated content may be incorrect.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59" b="-92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4288" y="-14288"/>
            <a:ext cx="18316575" cy="10315575"/>
            <a:chOff x="0" y="0"/>
            <a:chExt cx="24422100" cy="13754100"/>
          </a:xfrm>
        </p:grpSpPr>
        <p:sp>
          <p:nvSpPr>
            <p:cNvPr id="5" name="Freeform 5"/>
            <p:cNvSpPr/>
            <p:nvPr/>
          </p:nvSpPr>
          <p:spPr>
            <a:xfrm>
              <a:off x="19050" y="1905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CC">
                <a:alpha val="74902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24422100" cy="13754100"/>
            </a:xfrm>
            <a:custGeom>
              <a:avLst/>
              <a:gdLst/>
              <a:ahLst/>
              <a:cxnLst/>
              <a:rect l="l" t="t" r="r" b="b"/>
              <a:pathLst>
                <a:path w="24422100" h="13754100">
                  <a:moveTo>
                    <a:pt x="19050" y="0"/>
                  </a:moveTo>
                  <a:lnTo>
                    <a:pt x="24403050" y="0"/>
                  </a:lnTo>
                  <a:cubicBezTo>
                    <a:pt x="24413590" y="0"/>
                    <a:pt x="24422100" y="8509"/>
                    <a:pt x="24422100" y="19050"/>
                  </a:cubicBezTo>
                  <a:lnTo>
                    <a:pt x="24422100" y="13735050"/>
                  </a:lnTo>
                  <a:cubicBezTo>
                    <a:pt x="24422100" y="13745590"/>
                    <a:pt x="24413590" y="13754100"/>
                    <a:pt x="24403050" y="13754100"/>
                  </a:cubicBezTo>
                  <a:lnTo>
                    <a:pt x="19050" y="13754100"/>
                  </a:lnTo>
                  <a:cubicBezTo>
                    <a:pt x="8509" y="13754100"/>
                    <a:pt x="0" y="13745590"/>
                    <a:pt x="0" y="13735050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13735050"/>
                  </a:lnTo>
                  <a:lnTo>
                    <a:pt x="19050" y="13735050"/>
                  </a:lnTo>
                  <a:lnTo>
                    <a:pt x="19050" y="13716000"/>
                  </a:lnTo>
                  <a:lnTo>
                    <a:pt x="24403050" y="13716000"/>
                  </a:lnTo>
                  <a:lnTo>
                    <a:pt x="24403050" y="13735050"/>
                  </a:lnTo>
                  <a:lnTo>
                    <a:pt x="24384000" y="13735050"/>
                  </a:lnTo>
                  <a:lnTo>
                    <a:pt x="24384000" y="19050"/>
                  </a:lnTo>
                  <a:lnTo>
                    <a:pt x="24403050" y="19050"/>
                  </a:lnTo>
                  <a:lnTo>
                    <a:pt x="24403050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32743" y="231400"/>
            <a:ext cx="1990125" cy="2634282"/>
            <a:chOff x="0" y="0"/>
            <a:chExt cx="2653500" cy="3512376"/>
          </a:xfrm>
        </p:grpSpPr>
        <p:sp>
          <p:nvSpPr>
            <p:cNvPr id="8" name="Freeform 8" descr="A red and white hexagon with a city skyline and text  AI-generated content may be incorrect."/>
            <p:cNvSpPr/>
            <p:nvPr/>
          </p:nvSpPr>
          <p:spPr>
            <a:xfrm>
              <a:off x="0" y="0"/>
              <a:ext cx="2653538" cy="3512312"/>
            </a:xfrm>
            <a:custGeom>
              <a:avLst/>
              <a:gdLst/>
              <a:ahLst/>
              <a:cxnLst/>
              <a:rect l="l" t="t" r="r" b="b"/>
              <a:pathLst>
                <a:path w="2653538" h="3512312">
                  <a:moveTo>
                    <a:pt x="0" y="0"/>
                  </a:moveTo>
                  <a:lnTo>
                    <a:pt x="2653538" y="0"/>
                  </a:lnTo>
                  <a:lnTo>
                    <a:pt x="2653538" y="3512312"/>
                  </a:lnTo>
                  <a:lnTo>
                    <a:pt x="0" y="35123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045967" y="1979234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Bryant Benoit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Theta Nu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86825" y="4695380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Solomon Birdsong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Shreveport (LA) Alumni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045967" y="7411525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Thomas Broussard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Baton Rouge (LA) Alumni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A water park with a bridge and a building in the background  AI-generated content may be incorrect.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59" b="-92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4288" y="-14288"/>
            <a:ext cx="18316575" cy="10315575"/>
            <a:chOff x="0" y="0"/>
            <a:chExt cx="24422100" cy="13754100"/>
          </a:xfrm>
        </p:grpSpPr>
        <p:sp>
          <p:nvSpPr>
            <p:cNvPr id="5" name="Freeform 5"/>
            <p:cNvSpPr/>
            <p:nvPr/>
          </p:nvSpPr>
          <p:spPr>
            <a:xfrm>
              <a:off x="19050" y="1905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CC">
                <a:alpha val="74902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24422100" cy="13754100"/>
            </a:xfrm>
            <a:custGeom>
              <a:avLst/>
              <a:gdLst/>
              <a:ahLst/>
              <a:cxnLst/>
              <a:rect l="l" t="t" r="r" b="b"/>
              <a:pathLst>
                <a:path w="24422100" h="13754100">
                  <a:moveTo>
                    <a:pt x="19050" y="0"/>
                  </a:moveTo>
                  <a:lnTo>
                    <a:pt x="24403050" y="0"/>
                  </a:lnTo>
                  <a:cubicBezTo>
                    <a:pt x="24413590" y="0"/>
                    <a:pt x="24422100" y="8509"/>
                    <a:pt x="24422100" y="19050"/>
                  </a:cubicBezTo>
                  <a:lnTo>
                    <a:pt x="24422100" y="13735050"/>
                  </a:lnTo>
                  <a:cubicBezTo>
                    <a:pt x="24422100" y="13745590"/>
                    <a:pt x="24413590" y="13754100"/>
                    <a:pt x="24403050" y="13754100"/>
                  </a:cubicBezTo>
                  <a:lnTo>
                    <a:pt x="19050" y="13754100"/>
                  </a:lnTo>
                  <a:cubicBezTo>
                    <a:pt x="8509" y="13754100"/>
                    <a:pt x="0" y="13745590"/>
                    <a:pt x="0" y="13735050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13735050"/>
                  </a:lnTo>
                  <a:lnTo>
                    <a:pt x="19050" y="13735050"/>
                  </a:lnTo>
                  <a:lnTo>
                    <a:pt x="19050" y="13716000"/>
                  </a:lnTo>
                  <a:lnTo>
                    <a:pt x="24403050" y="13716000"/>
                  </a:lnTo>
                  <a:lnTo>
                    <a:pt x="24403050" y="13735050"/>
                  </a:lnTo>
                  <a:lnTo>
                    <a:pt x="24384000" y="13735050"/>
                  </a:lnTo>
                  <a:lnTo>
                    <a:pt x="24384000" y="19050"/>
                  </a:lnTo>
                  <a:lnTo>
                    <a:pt x="24403050" y="19050"/>
                  </a:lnTo>
                  <a:lnTo>
                    <a:pt x="24403050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32743" y="231400"/>
            <a:ext cx="1990125" cy="2634282"/>
            <a:chOff x="0" y="0"/>
            <a:chExt cx="2653500" cy="3512376"/>
          </a:xfrm>
        </p:grpSpPr>
        <p:sp>
          <p:nvSpPr>
            <p:cNvPr id="8" name="Freeform 8" descr="A red and white hexagon with a city skyline and text  AI-generated content may be incorrect."/>
            <p:cNvSpPr/>
            <p:nvPr/>
          </p:nvSpPr>
          <p:spPr>
            <a:xfrm>
              <a:off x="0" y="0"/>
              <a:ext cx="2653538" cy="3512312"/>
            </a:xfrm>
            <a:custGeom>
              <a:avLst/>
              <a:gdLst/>
              <a:ahLst/>
              <a:cxnLst/>
              <a:rect l="l" t="t" r="r" b="b"/>
              <a:pathLst>
                <a:path w="2653538" h="3512312">
                  <a:moveTo>
                    <a:pt x="0" y="0"/>
                  </a:moveTo>
                  <a:lnTo>
                    <a:pt x="2653538" y="0"/>
                  </a:lnTo>
                  <a:lnTo>
                    <a:pt x="2653538" y="3512312"/>
                  </a:lnTo>
                  <a:lnTo>
                    <a:pt x="0" y="35123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045967" y="1979234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Mark Brown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Zeta Upsilon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86825" y="4695380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Benjamin Brown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Gamma Rho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045967" y="7411525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Raymond Brown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Beta Upsilon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A water park with a bridge and a building in the background  AI-generated content may be incorrect.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59" b="-92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4288" y="-14288"/>
            <a:ext cx="18316575" cy="10315575"/>
            <a:chOff x="0" y="0"/>
            <a:chExt cx="24422100" cy="13754100"/>
          </a:xfrm>
        </p:grpSpPr>
        <p:sp>
          <p:nvSpPr>
            <p:cNvPr id="5" name="Freeform 5"/>
            <p:cNvSpPr/>
            <p:nvPr/>
          </p:nvSpPr>
          <p:spPr>
            <a:xfrm>
              <a:off x="19050" y="1905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CC">
                <a:alpha val="74902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24422100" cy="13754100"/>
            </a:xfrm>
            <a:custGeom>
              <a:avLst/>
              <a:gdLst/>
              <a:ahLst/>
              <a:cxnLst/>
              <a:rect l="l" t="t" r="r" b="b"/>
              <a:pathLst>
                <a:path w="24422100" h="13754100">
                  <a:moveTo>
                    <a:pt x="19050" y="0"/>
                  </a:moveTo>
                  <a:lnTo>
                    <a:pt x="24403050" y="0"/>
                  </a:lnTo>
                  <a:cubicBezTo>
                    <a:pt x="24413590" y="0"/>
                    <a:pt x="24422100" y="8509"/>
                    <a:pt x="24422100" y="19050"/>
                  </a:cubicBezTo>
                  <a:lnTo>
                    <a:pt x="24422100" y="13735050"/>
                  </a:lnTo>
                  <a:cubicBezTo>
                    <a:pt x="24422100" y="13745590"/>
                    <a:pt x="24413590" y="13754100"/>
                    <a:pt x="24403050" y="13754100"/>
                  </a:cubicBezTo>
                  <a:lnTo>
                    <a:pt x="19050" y="13754100"/>
                  </a:lnTo>
                  <a:cubicBezTo>
                    <a:pt x="8509" y="13754100"/>
                    <a:pt x="0" y="13745590"/>
                    <a:pt x="0" y="13735050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13735050"/>
                  </a:lnTo>
                  <a:lnTo>
                    <a:pt x="19050" y="13735050"/>
                  </a:lnTo>
                  <a:lnTo>
                    <a:pt x="19050" y="13716000"/>
                  </a:lnTo>
                  <a:lnTo>
                    <a:pt x="24403050" y="13716000"/>
                  </a:lnTo>
                  <a:lnTo>
                    <a:pt x="24403050" y="13735050"/>
                  </a:lnTo>
                  <a:lnTo>
                    <a:pt x="24384000" y="13735050"/>
                  </a:lnTo>
                  <a:lnTo>
                    <a:pt x="24384000" y="19050"/>
                  </a:lnTo>
                  <a:lnTo>
                    <a:pt x="24403050" y="19050"/>
                  </a:lnTo>
                  <a:lnTo>
                    <a:pt x="24403050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32743" y="231400"/>
            <a:ext cx="1990125" cy="2634282"/>
            <a:chOff x="0" y="0"/>
            <a:chExt cx="2653500" cy="3512376"/>
          </a:xfrm>
        </p:grpSpPr>
        <p:sp>
          <p:nvSpPr>
            <p:cNvPr id="8" name="Freeform 8" descr="A red and white hexagon with a city skyline and text  AI-generated content may be incorrect."/>
            <p:cNvSpPr/>
            <p:nvPr/>
          </p:nvSpPr>
          <p:spPr>
            <a:xfrm>
              <a:off x="0" y="0"/>
              <a:ext cx="2653538" cy="3512312"/>
            </a:xfrm>
            <a:custGeom>
              <a:avLst/>
              <a:gdLst/>
              <a:ahLst/>
              <a:cxnLst/>
              <a:rect l="l" t="t" r="r" b="b"/>
              <a:pathLst>
                <a:path w="2653538" h="3512312">
                  <a:moveTo>
                    <a:pt x="0" y="0"/>
                  </a:moveTo>
                  <a:lnTo>
                    <a:pt x="2653538" y="0"/>
                  </a:lnTo>
                  <a:lnTo>
                    <a:pt x="2653538" y="3512312"/>
                  </a:lnTo>
                  <a:lnTo>
                    <a:pt x="0" y="35123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045967" y="1979234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Louis Bryan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Gamma Rho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86825" y="4695380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Zachary Burks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Pine Bluff (AR) Alumni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045967" y="7411525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Tony Carter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Gamma Sigma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A water park with a bridge and a building in the background  AI-generated content may be incorrect.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59" b="-92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4288" y="-14288"/>
            <a:ext cx="18316575" cy="10315575"/>
            <a:chOff x="0" y="0"/>
            <a:chExt cx="24422100" cy="13754100"/>
          </a:xfrm>
        </p:grpSpPr>
        <p:sp>
          <p:nvSpPr>
            <p:cNvPr id="5" name="Freeform 5"/>
            <p:cNvSpPr/>
            <p:nvPr/>
          </p:nvSpPr>
          <p:spPr>
            <a:xfrm>
              <a:off x="19050" y="1905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CC">
                <a:alpha val="74902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24422100" cy="13754100"/>
            </a:xfrm>
            <a:custGeom>
              <a:avLst/>
              <a:gdLst/>
              <a:ahLst/>
              <a:cxnLst/>
              <a:rect l="l" t="t" r="r" b="b"/>
              <a:pathLst>
                <a:path w="24422100" h="13754100">
                  <a:moveTo>
                    <a:pt x="19050" y="0"/>
                  </a:moveTo>
                  <a:lnTo>
                    <a:pt x="24403050" y="0"/>
                  </a:lnTo>
                  <a:cubicBezTo>
                    <a:pt x="24413590" y="0"/>
                    <a:pt x="24422100" y="8509"/>
                    <a:pt x="24422100" y="19050"/>
                  </a:cubicBezTo>
                  <a:lnTo>
                    <a:pt x="24422100" y="13735050"/>
                  </a:lnTo>
                  <a:cubicBezTo>
                    <a:pt x="24422100" y="13745590"/>
                    <a:pt x="24413590" y="13754100"/>
                    <a:pt x="24403050" y="13754100"/>
                  </a:cubicBezTo>
                  <a:lnTo>
                    <a:pt x="19050" y="13754100"/>
                  </a:lnTo>
                  <a:cubicBezTo>
                    <a:pt x="8509" y="13754100"/>
                    <a:pt x="0" y="13745590"/>
                    <a:pt x="0" y="13735050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13735050"/>
                  </a:lnTo>
                  <a:lnTo>
                    <a:pt x="19050" y="13735050"/>
                  </a:lnTo>
                  <a:lnTo>
                    <a:pt x="19050" y="13716000"/>
                  </a:lnTo>
                  <a:lnTo>
                    <a:pt x="24403050" y="13716000"/>
                  </a:lnTo>
                  <a:lnTo>
                    <a:pt x="24403050" y="13735050"/>
                  </a:lnTo>
                  <a:lnTo>
                    <a:pt x="24384000" y="13735050"/>
                  </a:lnTo>
                  <a:lnTo>
                    <a:pt x="24384000" y="19050"/>
                  </a:lnTo>
                  <a:lnTo>
                    <a:pt x="24403050" y="19050"/>
                  </a:lnTo>
                  <a:lnTo>
                    <a:pt x="24403050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32743" y="231400"/>
            <a:ext cx="1990125" cy="2634282"/>
            <a:chOff x="0" y="0"/>
            <a:chExt cx="2653500" cy="3512376"/>
          </a:xfrm>
        </p:grpSpPr>
        <p:sp>
          <p:nvSpPr>
            <p:cNvPr id="8" name="Freeform 8" descr="A red and white hexagon with a city skyline and text  AI-generated content may be incorrect."/>
            <p:cNvSpPr/>
            <p:nvPr/>
          </p:nvSpPr>
          <p:spPr>
            <a:xfrm>
              <a:off x="0" y="0"/>
              <a:ext cx="2653538" cy="3512312"/>
            </a:xfrm>
            <a:custGeom>
              <a:avLst/>
              <a:gdLst/>
              <a:ahLst/>
              <a:cxnLst/>
              <a:rect l="l" t="t" r="r" b="b"/>
              <a:pathLst>
                <a:path w="2653538" h="3512312">
                  <a:moveTo>
                    <a:pt x="0" y="0"/>
                  </a:moveTo>
                  <a:lnTo>
                    <a:pt x="2653538" y="0"/>
                  </a:lnTo>
                  <a:lnTo>
                    <a:pt x="2653538" y="3512312"/>
                  </a:lnTo>
                  <a:lnTo>
                    <a:pt x="0" y="35123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045967" y="1979234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Andre Clark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Theta Mu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86825" y="4695380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Edward Coleman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Beta Tau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045967" y="7411525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Edwin Creech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Epsilon Pi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A water park with a bridge and a building in the background  AI-generated content may be incorrect.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59" b="-92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4288" y="-14288"/>
            <a:ext cx="18316575" cy="10315575"/>
            <a:chOff x="0" y="0"/>
            <a:chExt cx="24422100" cy="13754100"/>
          </a:xfrm>
        </p:grpSpPr>
        <p:sp>
          <p:nvSpPr>
            <p:cNvPr id="5" name="Freeform 5"/>
            <p:cNvSpPr/>
            <p:nvPr/>
          </p:nvSpPr>
          <p:spPr>
            <a:xfrm>
              <a:off x="19050" y="1905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CC">
                <a:alpha val="74902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24422100" cy="13754100"/>
            </a:xfrm>
            <a:custGeom>
              <a:avLst/>
              <a:gdLst/>
              <a:ahLst/>
              <a:cxnLst/>
              <a:rect l="l" t="t" r="r" b="b"/>
              <a:pathLst>
                <a:path w="24422100" h="13754100">
                  <a:moveTo>
                    <a:pt x="19050" y="0"/>
                  </a:moveTo>
                  <a:lnTo>
                    <a:pt x="24403050" y="0"/>
                  </a:lnTo>
                  <a:cubicBezTo>
                    <a:pt x="24413590" y="0"/>
                    <a:pt x="24422100" y="8509"/>
                    <a:pt x="24422100" y="19050"/>
                  </a:cubicBezTo>
                  <a:lnTo>
                    <a:pt x="24422100" y="13735050"/>
                  </a:lnTo>
                  <a:cubicBezTo>
                    <a:pt x="24422100" y="13745590"/>
                    <a:pt x="24413590" y="13754100"/>
                    <a:pt x="24403050" y="13754100"/>
                  </a:cubicBezTo>
                  <a:lnTo>
                    <a:pt x="19050" y="13754100"/>
                  </a:lnTo>
                  <a:cubicBezTo>
                    <a:pt x="8509" y="13754100"/>
                    <a:pt x="0" y="13745590"/>
                    <a:pt x="0" y="13735050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13735050"/>
                  </a:lnTo>
                  <a:lnTo>
                    <a:pt x="19050" y="13735050"/>
                  </a:lnTo>
                  <a:lnTo>
                    <a:pt x="19050" y="13716000"/>
                  </a:lnTo>
                  <a:lnTo>
                    <a:pt x="24403050" y="13716000"/>
                  </a:lnTo>
                  <a:lnTo>
                    <a:pt x="24403050" y="13735050"/>
                  </a:lnTo>
                  <a:lnTo>
                    <a:pt x="24384000" y="13735050"/>
                  </a:lnTo>
                  <a:lnTo>
                    <a:pt x="24384000" y="19050"/>
                  </a:lnTo>
                  <a:lnTo>
                    <a:pt x="24403050" y="19050"/>
                  </a:lnTo>
                  <a:lnTo>
                    <a:pt x="24403050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32743" y="231400"/>
            <a:ext cx="1990125" cy="2634282"/>
            <a:chOff x="0" y="0"/>
            <a:chExt cx="2653500" cy="3512376"/>
          </a:xfrm>
        </p:grpSpPr>
        <p:sp>
          <p:nvSpPr>
            <p:cNvPr id="8" name="Freeform 8" descr="A red and white hexagon with a city skyline and text  AI-generated content may be incorrect."/>
            <p:cNvSpPr/>
            <p:nvPr/>
          </p:nvSpPr>
          <p:spPr>
            <a:xfrm>
              <a:off x="0" y="0"/>
              <a:ext cx="2653538" cy="3512312"/>
            </a:xfrm>
            <a:custGeom>
              <a:avLst/>
              <a:gdLst/>
              <a:ahLst/>
              <a:cxnLst/>
              <a:rect l="l" t="t" r="r" b="b"/>
              <a:pathLst>
                <a:path w="2653538" h="3512312">
                  <a:moveTo>
                    <a:pt x="0" y="0"/>
                  </a:moveTo>
                  <a:lnTo>
                    <a:pt x="2653538" y="0"/>
                  </a:lnTo>
                  <a:lnTo>
                    <a:pt x="2653538" y="3512312"/>
                  </a:lnTo>
                  <a:lnTo>
                    <a:pt x="0" y="35123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045967" y="1979234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Tavarris Cross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Zeta Zeta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86825" y="4695380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Christon Currie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Prairie View (TX) Alumni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045967" y="7411525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Larry Duke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Epsilon Pi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A water park with a bridge and a building in the background  AI-generated content may be incorrect.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59" b="-92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4288" y="-14288"/>
            <a:ext cx="18316575" cy="10315575"/>
            <a:chOff x="0" y="0"/>
            <a:chExt cx="24422100" cy="13754100"/>
          </a:xfrm>
        </p:grpSpPr>
        <p:sp>
          <p:nvSpPr>
            <p:cNvPr id="5" name="Freeform 5"/>
            <p:cNvSpPr/>
            <p:nvPr/>
          </p:nvSpPr>
          <p:spPr>
            <a:xfrm>
              <a:off x="19050" y="1905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CC">
                <a:alpha val="74902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24422100" cy="13754100"/>
            </a:xfrm>
            <a:custGeom>
              <a:avLst/>
              <a:gdLst/>
              <a:ahLst/>
              <a:cxnLst/>
              <a:rect l="l" t="t" r="r" b="b"/>
              <a:pathLst>
                <a:path w="24422100" h="13754100">
                  <a:moveTo>
                    <a:pt x="19050" y="0"/>
                  </a:moveTo>
                  <a:lnTo>
                    <a:pt x="24403050" y="0"/>
                  </a:lnTo>
                  <a:cubicBezTo>
                    <a:pt x="24413590" y="0"/>
                    <a:pt x="24422100" y="8509"/>
                    <a:pt x="24422100" y="19050"/>
                  </a:cubicBezTo>
                  <a:lnTo>
                    <a:pt x="24422100" y="13735050"/>
                  </a:lnTo>
                  <a:cubicBezTo>
                    <a:pt x="24422100" y="13745590"/>
                    <a:pt x="24413590" y="13754100"/>
                    <a:pt x="24403050" y="13754100"/>
                  </a:cubicBezTo>
                  <a:lnTo>
                    <a:pt x="19050" y="13754100"/>
                  </a:lnTo>
                  <a:cubicBezTo>
                    <a:pt x="8509" y="13754100"/>
                    <a:pt x="0" y="13745590"/>
                    <a:pt x="0" y="13735050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13735050"/>
                  </a:lnTo>
                  <a:lnTo>
                    <a:pt x="19050" y="13735050"/>
                  </a:lnTo>
                  <a:lnTo>
                    <a:pt x="19050" y="13716000"/>
                  </a:lnTo>
                  <a:lnTo>
                    <a:pt x="24403050" y="13716000"/>
                  </a:lnTo>
                  <a:lnTo>
                    <a:pt x="24403050" y="13735050"/>
                  </a:lnTo>
                  <a:lnTo>
                    <a:pt x="24384000" y="13735050"/>
                  </a:lnTo>
                  <a:lnTo>
                    <a:pt x="24384000" y="19050"/>
                  </a:lnTo>
                  <a:lnTo>
                    <a:pt x="24403050" y="19050"/>
                  </a:lnTo>
                  <a:lnTo>
                    <a:pt x="24403050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32743" y="231400"/>
            <a:ext cx="1990125" cy="2634282"/>
            <a:chOff x="0" y="0"/>
            <a:chExt cx="2653500" cy="3512376"/>
          </a:xfrm>
        </p:grpSpPr>
        <p:sp>
          <p:nvSpPr>
            <p:cNvPr id="8" name="Freeform 8" descr="A red and white hexagon with a city skyline and text  AI-generated content may be incorrect."/>
            <p:cNvSpPr/>
            <p:nvPr/>
          </p:nvSpPr>
          <p:spPr>
            <a:xfrm>
              <a:off x="0" y="0"/>
              <a:ext cx="2653538" cy="3512312"/>
            </a:xfrm>
            <a:custGeom>
              <a:avLst/>
              <a:gdLst/>
              <a:ahLst/>
              <a:cxnLst/>
              <a:rect l="l" t="t" r="r" b="b"/>
              <a:pathLst>
                <a:path w="2653538" h="3512312">
                  <a:moveTo>
                    <a:pt x="0" y="0"/>
                  </a:moveTo>
                  <a:lnTo>
                    <a:pt x="2653538" y="0"/>
                  </a:lnTo>
                  <a:lnTo>
                    <a:pt x="2653538" y="3512312"/>
                  </a:lnTo>
                  <a:lnTo>
                    <a:pt x="0" y="35123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045967" y="1979234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Michael Edwards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Eta Phi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86825" y="4695380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Cleveland Farlough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Alpha Sigma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045967" y="7411525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Charles Getwood, Sr.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Port Arthur (TX) Alumni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A water park with a bridge and a building in the background  AI-generated content may be incorrect.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59" b="-92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4288" y="-14288"/>
            <a:ext cx="18316575" cy="10315575"/>
            <a:chOff x="0" y="0"/>
            <a:chExt cx="24422100" cy="13754100"/>
          </a:xfrm>
        </p:grpSpPr>
        <p:sp>
          <p:nvSpPr>
            <p:cNvPr id="5" name="Freeform 5"/>
            <p:cNvSpPr/>
            <p:nvPr/>
          </p:nvSpPr>
          <p:spPr>
            <a:xfrm>
              <a:off x="19050" y="1905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CC">
                <a:alpha val="74902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24422100" cy="13754100"/>
            </a:xfrm>
            <a:custGeom>
              <a:avLst/>
              <a:gdLst/>
              <a:ahLst/>
              <a:cxnLst/>
              <a:rect l="l" t="t" r="r" b="b"/>
              <a:pathLst>
                <a:path w="24422100" h="13754100">
                  <a:moveTo>
                    <a:pt x="19050" y="0"/>
                  </a:moveTo>
                  <a:lnTo>
                    <a:pt x="24403050" y="0"/>
                  </a:lnTo>
                  <a:cubicBezTo>
                    <a:pt x="24413590" y="0"/>
                    <a:pt x="24422100" y="8509"/>
                    <a:pt x="24422100" y="19050"/>
                  </a:cubicBezTo>
                  <a:lnTo>
                    <a:pt x="24422100" y="13735050"/>
                  </a:lnTo>
                  <a:cubicBezTo>
                    <a:pt x="24422100" y="13745590"/>
                    <a:pt x="24413590" y="13754100"/>
                    <a:pt x="24403050" y="13754100"/>
                  </a:cubicBezTo>
                  <a:lnTo>
                    <a:pt x="19050" y="13754100"/>
                  </a:lnTo>
                  <a:cubicBezTo>
                    <a:pt x="8509" y="13754100"/>
                    <a:pt x="0" y="13745590"/>
                    <a:pt x="0" y="13735050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13735050"/>
                  </a:lnTo>
                  <a:lnTo>
                    <a:pt x="19050" y="13735050"/>
                  </a:lnTo>
                  <a:lnTo>
                    <a:pt x="19050" y="13716000"/>
                  </a:lnTo>
                  <a:lnTo>
                    <a:pt x="24403050" y="13716000"/>
                  </a:lnTo>
                  <a:lnTo>
                    <a:pt x="24403050" y="13735050"/>
                  </a:lnTo>
                  <a:lnTo>
                    <a:pt x="24384000" y="13735050"/>
                  </a:lnTo>
                  <a:lnTo>
                    <a:pt x="24384000" y="19050"/>
                  </a:lnTo>
                  <a:lnTo>
                    <a:pt x="24403050" y="19050"/>
                  </a:lnTo>
                  <a:lnTo>
                    <a:pt x="24403050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32743" y="231400"/>
            <a:ext cx="1990125" cy="2634282"/>
            <a:chOff x="0" y="0"/>
            <a:chExt cx="2653500" cy="3512376"/>
          </a:xfrm>
        </p:grpSpPr>
        <p:sp>
          <p:nvSpPr>
            <p:cNvPr id="8" name="Freeform 8" descr="A red and white hexagon with a city skyline and text  AI-generated content may be incorrect."/>
            <p:cNvSpPr/>
            <p:nvPr/>
          </p:nvSpPr>
          <p:spPr>
            <a:xfrm>
              <a:off x="0" y="0"/>
              <a:ext cx="2653538" cy="3512312"/>
            </a:xfrm>
            <a:custGeom>
              <a:avLst/>
              <a:gdLst/>
              <a:ahLst/>
              <a:cxnLst/>
              <a:rect l="l" t="t" r="r" b="b"/>
              <a:pathLst>
                <a:path w="2653538" h="3512312">
                  <a:moveTo>
                    <a:pt x="0" y="0"/>
                  </a:moveTo>
                  <a:lnTo>
                    <a:pt x="2653538" y="0"/>
                  </a:lnTo>
                  <a:lnTo>
                    <a:pt x="2653538" y="3512312"/>
                  </a:lnTo>
                  <a:lnTo>
                    <a:pt x="0" y="35123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045967" y="1979234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Willie Goffney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Zeta Beta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86825" y="4695380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Billy Golston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Zeta Upsilon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045967" y="7411525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Alphonso Goode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Beta Beta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A water park with a bridge and a building in the background  AI-generated content may be incorrect.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59" b="-92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4288" y="-14288"/>
            <a:ext cx="18316575" cy="10315575"/>
            <a:chOff x="0" y="0"/>
            <a:chExt cx="24422100" cy="13754100"/>
          </a:xfrm>
        </p:grpSpPr>
        <p:sp>
          <p:nvSpPr>
            <p:cNvPr id="5" name="Freeform 5"/>
            <p:cNvSpPr/>
            <p:nvPr/>
          </p:nvSpPr>
          <p:spPr>
            <a:xfrm>
              <a:off x="19050" y="1905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CC">
                <a:alpha val="74902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24422100" cy="13754100"/>
            </a:xfrm>
            <a:custGeom>
              <a:avLst/>
              <a:gdLst/>
              <a:ahLst/>
              <a:cxnLst/>
              <a:rect l="l" t="t" r="r" b="b"/>
              <a:pathLst>
                <a:path w="24422100" h="13754100">
                  <a:moveTo>
                    <a:pt x="19050" y="0"/>
                  </a:moveTo>
                  <a:lnTo>
                    <a:pt x="24403050" y="0"/>
                  </a:lnTo>
                  <a:cubicBezTo>
                    <a:pt x="24413590" y="0"/>
                    <a:pt x="24422100" y="8509"/>
                    <a:pt x="24422100" y="19050"/>
                  </a:cubicBezTo>
                  <a:lnTo>
                    <a:pt x="24422100" y="13735050"/>
                  </a:lnTo>
                  <a:cubicBezTo>
                    <a:pt x="24422100" y="13745590"/>
                    <a:pt x="24413590" y="13754100"/>
                    <a:pt x="24403050" y="13754100"/>
                  </a:cubicBezTo>
                  <a:lnTo>
                    <a:pt x="19050" y="13754100"/>
                  </a:lnTo>
                  <a:cubicBezTo>
                    <a:pt x="8509" y="13754100"/>
                    <a:pt x="0" y="13745590"/>
                    <a:pt x="0" y="13735050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13735050"/>
                  </a:lnTo>
                  <a:lnTo>
                    <a:pt x="19050" y="13735050"/>
                  </a:lnTo>
                  <a:lnTo>
                    <a:pt x="19050" y="13716000"/>
                  </a:lnTo>
                  <a:lnTo>
                    <a:pt x="24403050" y="13716000"/>
                  </a:lnTo>
                  <a:lnTo>
                    <a:pt x="24403050" y="13735050"/>
                  </a:lnTo>
                  <a:lnTo>
                    <a:pt x="24384000" y="13735050"/>
                  </a:lnTo>
                  <a:lnTo>
                    <a:pt x="24384000" y="19050"/>
                  </a:lnTo>
                  <a:lnTo>
                    <a:pt x="24403050" y="19050"/>
                  </a:lnTo>
                  <a:lnTo>
                    <a:pt x="24403050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32743" y="231400"/>
            <a:ext cx="1990125" cy="2634282"/>
            <a:chOff x="0" y="0"/>
            <a:chExt cx="2653500" cy="3512376"/>
          </a:xfrm>
        </p:grpSpPr>
        <p:sp>
          <p:nvSpPr>
            <p:cNvPr id="8" name="Freeform 8" descr="A red and white hexagon with a city skyline and text  AI-generated content may be incorrect."/>
            <p:cNvSpPr/>
            <p:nvPr/>
          </p:nvSpPr>
          <p:spPr>
            <a:xfrm>
              <a:off x="0" y="0"/>
              <a:ext cx="2653538" cy="3512312"/>
            </a:xfrm>
            <a:custGeom>
              <a:avLst/>
              <a:gdLst/>
              <a:ahLst/>
              <a:cxnLst/>
              <a:rect l="l" t="t" r="r" b="b"/>
              <a:pathLst>
                <a:path w="2653538" h="3512312">
                  <a:moveTo>
                    <a:pt x="0" y="0"/>
                  </a:moveTo>
                  <a:lnTo>
                    <a:pt x="2653538" y="0"/>
                  </a:lnTo>
                  <a:lnTo>
                    <a:pt x="2653538" y="3512312"/>
                  </a:lnTo>
                  <a:lnTo>
                    <a:pt x="0" y="35123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045967" y="1979234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Allen Green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Little Rock (AR) Alumni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86825" y="4695380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Huey Hill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Gretna (LA) Alumni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045967" y="7411525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Eric Hoard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Theta Epsilon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A water park with a bridge and a building in the background  AI-generated content may be incorrect.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59" b="-92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4288" y="-14288"/>
            <a:ext cx="18316575" cy="10315575"/>
            <a:chOff x="0" y="0"/>
            <a:chExt cx="24422100" cy="13754100"/>
          </a:xfrm>
        </p:grpSpPr>
        <p:sp>
          <p:nvSpPr>
            <p:cNvPr id="5" name="Freeform 5"/>
            <p:cNvSpPr/>
            <p:nvPr/>
          </p:nvSpPr>
          <p:spPr>
            <a:xfrm>
              <a:off x="19050" y="1905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CC">
                <a:alpha val="74902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24422100" cy="13754100"/>
            </a:xfrm>
            <a:custGeom>
              <a:avLst/>
              <a:gdLst/>
              <a:ahLst/>
              <a:cxnLst/>
              <a:rect l="l" t="t" r="r" b="b"/>
              <a:pathLst>
                <a:path w="24422100" h="13754100">
                  <a:moveTo>
                    <a:pt x="19050" y="0"/>
                  </a:moveTo>
                  <a:lnTo>
                    <a:pt x="24403050" y="0"/>
                  </a:lnTo>
                  <a:cubicBezTo>
                    <a:pt x="24413590" y="0"/>
                    <a:pt x="24422100" y="8509"/>
                    <a:pt x="24422100" y="19050"/>
                  </a:cubicBezTo>
                  <a:lnTo>
                    <a:pt x="24422100" y="13735050"/>
                  </a:lnTo>
                  <a:cubicBezTo>
                    <a:pt x="24422100" y="13745590"/>
                    <a:pt x="24413590" y="13754100"/>
                    <a:pt x="24403050" y="13754100"/>
                  </a:cubicBezTo>
                  <a:lnTo>
                    <a:pt x="19050" y="13754100"/>
                  </a:lnTo>
                  <a:cubicBezTo>
                    <a:pt x="8509" y="13754100"/>
                    <a:pt x="0" y="13745590"/>
                    <a:pt x="0" y="13735050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13735050"/>
                  </a:lnTo>
                  <a:lnTo>
                    <a:pt x="19050" y="13735050"/>
                  </a:lnTo>
                  <a:lnTo>
                    <a:pt x="19050" y="13716000"/>
                  </a:lnTo>
                  <a:lnTo>
                    <a:pt x="24403050" y="13716000"/>
                  </a:lnTo>
                  <a:lnTo>
                    <a:pt x="24403050" y="13735050"/>
                  </a:lnTo>
                  <a:lnTo>
                    <a:pt x="24384000" y="13735050"/>
                  </a:lnTo>
                  <a:lnTo>
                    <a:pt x="24384000" y="19050"/>
                  </a:lnTo>
                  <a:lnTo>
                    <a:pt x="24403050" y="19050"/>
                  </a:lnTo>
                  <a:lnTo>
                    <a:pt x="24403050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32743" y="231400"/>
            <a:ext cx="1990125" cy="2634282"/>
            <a:chOff x="0" y="0"/>
            <a:chExt cx="2653500" cy="3512376"/>
          </a:xfrm>
        </p:grpSpPr>
        <p:sp>
          <p:nvSpPr>
            <p:cNvPr id="8" name="Freeform 8" descr="A red and white hexagon with a city skyline and text  AI-generated content may be incorrect."/>
            <p:cNvSpPr/>
            <p:nvPr/>
          </p:nvSpPr>
          <p:spPr>
            <a:xfrm>
              <a:off x="0" y="0"/>
              <a:ext cx="2653538" cy="3512312"/>
            </a:xfrm>
            <a:custGeom>
              <a:avLst/>
              <a:gdLst/>
              <a:ahLst/>
              <a:cxnLst/>
              <a:rect l="l" t="t" r="r" b="b"/>
              <a:pathLst>
                <a:path w="2653538" h="3512312">
                  <a:moveTo>
                    <a:pt x="0" y="0"/>
                  </a:moveTo>
                  <a:lnTo>
                    <a:pt x="2653538" y="0"/>
                  </a:lnTo>
                  <a:lnTo>
                    <a:pt x="2653538" y="3512312"/>
                  </a:lnTo>
                  <a:lnTo>
                    <a:pt x="0" y="35123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045967" y="1979234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Rufus Hollis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Zeta Xi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86825" y="4695380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Jordan Holt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Gamma Pi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045967" y="7411525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Randy Howard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Opelousas (LA) Alumni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A water park with a bridge and a building in the background  AI-generated content may be incorrect.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59" b="-92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4288" y="-14288"/>
            <a:ext cx="18316575" cy="10315575"/>
            <a:chOff x="0" y="0"/>
            <a:chExt cx="24422100" cy="13754100"/>
          </a:xfrm>
        </p:grpSpPr>
        <p:sp>
          <p:nvSpPr>
            <p:cNvPr id="5" name="Freeform 5"/>
            <p:cNvSpPr/>
            <p:nvPr/>
          </p:nvSpPr>
          <p:spPr>
            <a:xfrm>
              <a:off x="19050" y="1905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CC">
                <a:alpha val="74902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24422100" cy="13754100"/>
            </a:xfrm>
            <a:custGeom>
              <a:avLst/>
              <a:gdLst/>
              <a:ahLst/>
              <a:cxnLst/>
              <a:rect l="l" t="t" r="r" b="b"/>
              <a:pathLst>
                <a:path w="24422100" h="13754100">
                  <a:moveTo>
                    <a:pt x="19050" y="0"/>
                  </a:moveTo>
                  <a:lnTo>
                    <a:pt x="24403050" y="0"/>
                  </a:lnTo>
                  <a:cubicBezTo>
                    <a:pt x="24413590" y="0"/>
                    <a:pt x="24422100" y="8509"/>
                    <a:pt x="24422100" y="19050"/>
                  </a:cubicBezTo>
                  <a:lnTo>
                    <a:pt x="24422100" y="13735050"/>
                  </a:lnTo>
                  <a:cubicBezTo>
                    <a:pt x="24422100" y="13745590"/>
                    <a:pt x="24413590" y="13754100"/>
                    <a:pt x="24403050" y="13754100"/>
                  </a:cubicBezTo>
                  <a:lnTo>
                    <a:pt x="19050" y="13754100"/>
                  </a:lnTo>
                  <a:cubicBezTo>
                    <a:pt x="8509" y="13754100"/>
                    <a:pt x="0" y="13745590"/>
                    <a:pt x="0" y="13735050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13735050"/>
                  </a:lnTo>
                  <a:lnTo>
                    <a:pt x="19050" y="13735050"/>
                  </a:lnTo>
                  <a:lnTo>
                    <a:pt x="19050" y="13716000"/>
                  </a:lnTo>
                  <a:lnTo>
                    <a:pt x="24403050" y="13716000"/>
                  </a:lnTo>
                  <a:lnTo>
                    <a:pt x="24403050" y="13735050"/>
                  </a:lnTo>
                  <a:lnTo>
                    <a:pt x="24384000" y="13735050"/>
                  </a:lnTo>
                  <a:lnTo>
                    <a:pt x="24384000" y="19050"/>
                  </a:lnTo>
                  <a:lnTo>
                    <a:pt x="24403050" y="19050"/>
                  </a:lnTo>
                  <a:lnTo>
                    <a:pt x="24403050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32743" y="231400"/>
            <a:ext cx="1990125" cy="2634282"/>
            <a:chOff x="0" y="0"/>
            <a:chExt cx="2653500" cy="3512376"/>
          </a:xfrm>
        </p:grpSpPr>
        <p:sp>
          <p:nvSpPr>
            <p:cNvPr id="8" name="Freeform 8" descr="A red and white hexagon with a city skyline and text  AI-generated content may be incorrect."/>
            <p:cNvSpPr/>
            <p:nvPr/>
          </p:nvSpPr>
          <p:spPr>
            <a:xfrm>
              <a:off x="0" y="0"/>
              <a:ext cx="2653538" cy="3512312"/>
            </a:xfrm>
            <a:custGeom>
              <a:avLst/>
              <a:gdLst/>
              <a:ahLst/>
              <a:cxnLst/>
              <a:rect l="l" t="t" r="r" b="b"/>
              <a:pathLst>
                <a:path w="2653538" h="3512312">
                  <a:moveTo>
                    <a:pt x="0" y="0"/>
                  </a:moveTo>
                  <a:lnTo>
                    <a:pt x="2653538" y="0"/>
                  </a:lnTo>
                  <a:lnTo>
                    <a:pt x="2653538" y="3512312"/>
                  </a:lnTo>
                  <a:lnTo>
                    <a:pt x="0" y="35123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045967" y="1979234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Phillip Hudson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Dallas (TX) Alumni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86825" y="4695380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Demetrice Hunter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Xi Sigma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045967" y="7411525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Bobby Jackson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Beta Beta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A water park with a bridge and a building in the background  AI-generated content may be incorrect.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59" b="-92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4288" y="-14288"/>
            <a:ext cx="18316575" cy="10315575"/>
            <a:chOff x="0" y="0"/>
            <a:chExt cx="24422100" cy="13754100"/>
          </a:xfrm>
        </p:grpSpPr>
        <p:sp>
          <p:nvSpPr>
            <p:cNvPr id="5" name="Freeform 5"/>
            <p:cNvSpPr/>
            <p:nvPr/>
          </p:nvSpPr>
          <p:spPr>
            <a:xfrm>
              <a:off x="19050" y="1905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CC">
                <a:alpha val="74902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24422100" cy="13754100"/>
            </a:xfrm>
            <a:custGeom>
              <a:avLst/>
              <a:gdLst/>
              <a:ahLst/>
              <a:cxnLst/>
              <a:rect l="l" t="t" r="r" b="b"/>
              <a:pathLst>
                <a:path w="24422100" h="13754100">
                  <a:moveTo>
                    <a:pt x="19050" y="0"/>
                  </a:moveTo>
                  <a:lnTo>
                    <a:pt x="24403050" y="0"/>
                  </a:lnTo>
                  <a:cubicBezTo>
                    <a:pt x="24413590" y="0"/>
                    <a:pt x="24422100" y="8509"/>
                    <a:pt x="24422100" y="19050"/>
                  </a:cubicBezTo>
                  <a:lnTo>
                    <a:pt x="24422100" y="13735050"/>
                  </a:lnTo>
                  <a:cubicBezTo>
                    <a:pt x="24422100" y="13745590"/>
                    <a:pt x="24413590" y="13754100"/>
                    <a:pt x="24403050" y="13754100"/>
                  </a:cubicBezTo>
                  <a:lnTo>
                    <a:pt x="19050" y="13754100"/>
                  </a:lnTo>
                  <a:cubicBezTo>
                    <a:pt x="8509" y="13754100"/>
                    <a:pt x="0" y="13745590"/>
                    <a:pt x="0" y="13735050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13735050"/>
                  </a:lnTo>
                  <a:lnTo>
                    <a:pt x="19050" y="13735050"/>
                  </a:lnTo>
                  <a:lnTo>
                    <a:pt x="19050" y="13716000"/>
                  </a:lnTo>
                  <a:lnTo>
                    <a:pt x="24403050" y="13716000"/>
                  </a:lnTo>
                  <a:lnTo>
                    <a:pt x="24403050" y="13735050"/>
                  </a:lnTo>
                  <a:lnTo>
                    <a:pt x="24384000" y="13735050"/>
                  </a:lnTo>
                  <a:lnTo>
                    <a:pt x="24384000" y="19050"/>
                  </a:lnTo>
                  <a:lnTo>
                    <a:pt x="24403050" y="19050"/>
                  </a:lnTo>
                  <a:lnTo>
                    <a:pt x="24403050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32743" y="231400"/>
            <a:ext cx="1990125" cy="2634282"/>
            <a:chOff x="0" y="0"/>
            <a:chExt cx="2653500" cy="3512376"/>
          </a:xfrm>
        </p:grpSpPr>
        <p:sp>
          <p:nvSpPr>
            <p:cNvPr id="8" name="Freeform 8" descr="A red and white hexagon with a city skyline and text  AI-generated content may be incorrect."/>
            <p:cNvSpPr/>
            <p:nvPr/>
          </p:nvSpPr>
          <p:spPr>
            <a:xfrm>
              <a:off x="0" y="0"/>
              <a:ext cx="2653538" cy="3512312"/>
            </a:xfrm>
            <a:custGeom>
              <a:avLst/>
              <a:gdLst/>
              <a:ahLst/>
              <a:cxnLst/>
              <a:rect l="l" t="t" r="r" b="b"/>
              <a:pathLst>
                <a:path w="2653538" h="3512312">
                  <a:moveTo>
                    <a:pt x="0" y="0"/>
                  </a:moveTo>
                  <a:lnTo>
                    <a:pt x="2653538" y="0"/>
                  </a:lnTo>
                  <a:lnTo>
                    <a:pt x="2653538" y="3512312"/>
                  </a:lnTo>
                  <a:lnTo>
                    <a:pt x="0" y="35123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045967" y="1979234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Don James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Beta Gamma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86825" y="4695380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John Johnson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Delta Delta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045967" y="7411525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Pattrone Jones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Houston (TX) Alumni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A water park with a bridge and a building in the background  AI-generated content may be incorrect.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59" b="-92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4288" y="-14288"/>
            <a:ext cx="18316575" cy="10315575"/>
            <a:chOff x="0" y="0"/>
            <a:chExt cx="24422100" cy="13754100"/>
          </a:xfrm>
        </p:grpSpPr>
        <p:sp>
          <p:nvSpPr>
            <p:cNvPr id="5" name="Freeform 5"/>
            <p:cNvSpPr/>
            <p:nvPr/>
          </p:nvSpPr>
          <p:spPr>
            <a:xfrm>
              <a:off x="19050" y="1905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CC">
                <a:alpha val="74902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24422100" cy="13754100"/>
            </a:xfrm>
            <a:custGeom>
              <a:avLst/>
              <a:gdLst/>
              <a:ahLst/>
              <a:cxnLst/>
              <a:rect l="l" t="t" r="r" b="b"/>
              <a:pathLst>
                <a:path w="24422100" h="13754100">
                  <a:moveTo>
                    <a:pt x="19050" y="0"/>
                  </a:moveTo>
                  <a:lnTo>
                    <a:pt x="24403050" y="0"/>
                  </a:lnTo>
                  <a:cubicBezTo>
                    <a:pt x="24413590" y="0"/>
                    <a:pt x="24422100" y="8509"/>
                    <a:pt x="24422100" y="19050"/>
                  </a:cubicBezTo>
                  <a:lnTo>
                    <a:pt x="24422100" y="13735050"/>
                  </a:lnTo>
                  <a:cubicBezTo>
                    <a:pt x="24422100" y="13745590"/>
                    <a:pt x="24413590" y="13754100"/>
                    <a:pt x="24403050" y="13754100"/>
                  </a:cubicBezTo>
                  <a:lnTo>
                    <a:pt x="19050" y="13754100"/>
                  </a:lnTo>
                  <a:cubicBezTo>
                    <a:pt x="8509" y="13754100"/>
                    <a:pt x="0" y="13745590"/>
                    <a:pt x="0" y="13735050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13735050"/>
                  </a:lnTo>
                  <a:lnTo>
                    <a:pt x="19050" y="13735050"/>
                  </a:lnTo>
                  <a:lnTo>
                    <a:pt x="19050" y="13716000"/>
                  </a:lnTo>
                  <a:lnTo>
                    <a:pt x="24403050" y="13716000"/>
                  </a:lnTo>
                  <a:lnTo>
                    <a:pt x="24403050" y="13735050"/>
                  </a:lnTo>
                  <a:lnTo>
                    <a:pt x="24384000" y="13735050"/>
                  </a:lnTo>
                  <a:lnTo>
                    <a:pt x="24384000" y="19050"/>
                  </a:lnTo>
                  <a:lnTo>
                    <a:pt x="24403050" y="19050"/>
                  </a:lnTo>
                  <a:lnTo>
                    <a:pt x="24403050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32743" y="231400"/>
            <a:ext cx="1990125" cy="2634282"/>
            <a:chOff x="0" y="0"/>
            <a:chExt cx="2653500" cy="3512376"/>
          </a:xfrm>
        </p:grpSpPr>
        <p:sp>
          <p:nvSpPr>
            <p:cNvPr id="8" name="Freeform 8" descr="A red and white hexagon with a city skyline and text  AI-generated content may be incorrect."/>
            <p:cNvSpPr/>
            <p:nvPr/>
          </p:nvSpPr>
          <p:spPr>
            <a:xfrm>
              <a:off x="0" y="0"/>
              <a:ext cx="2653538" cy="3512312"/>
            </a:xfrm>
            <a:custGeom>
              <a:avLst/>
              <a:gdLst/>
              <a:ahLst/>
              <a:cxnLst/>
              <a:rect l="l" t="t" r="r" b="b"/>
              <a:pathLst>
                <a:path w="2653538" h="3512312">
                  <a:moveTo>
                    <a:pt x="0" y="0"/>
                  </a:moveTo>
                  <a:lnTo>
                    <a:pt x="2653538" y="0"/>
                  </a:lnTo>
                  <a:lnTo>
                    <a:pt x="2653538" y="3512312"/>
                  </a:lnTo>
                  <a:lnTo>
                    <a:pt x="0" y="35123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045967" y="1979234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Kenneth Jordan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Gamma Sigma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86825" y="4695380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George Key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Zeta Beta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045967" y="7411525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James Langley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Gamma Sigma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A water park with a bridge and a building in the background  AI-generated content may be incorrect.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59" b="-92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4288" y="-14288"/>
            <a:ext cx="18316575" cy="10315575"/>
            <a:chOff x="0" y="0"/>
            <a:chExt cx="24422100" cy="13754100"/>
          </a:xfrm>
        </p:grpSpPr>
        <p:sp>
          <p:nvSpPr>
            <p:cNvPr id="5" name="Freeform 5"/>
            <p:cNvSpPr/>
            <p:nvPr/>
          </p:nvSpPr>
          <p:spPr>
            <a:xfrm>
              <a:off x="19050" y="1905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CC">
                <a:alpha val="74902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24422100" cy="13754100"/>
            </a:xfrm>
            <a:custGeom>
              <a:avLst/>
              <a:gdLst/>
              <a:ahLst/>
              <a:cxnLst/>
              <a:rect l="l" t="t" r="r" b="b"/>
              <a:pathLst>
                <a:path w="24422100" h="13754100">
                  <a:moveTo>
                    <a:pt x="19050" y="0"/>
                  </a:moveTo>
                  <a:lnTo>
                    <a:pt x="24403050" y="0"/>
                  </a:lnTo>
                  <a:cubicBezTo>
                    <a:pt x="24413590" y="0"/>
                    <a:pt x="24422100" y="8509"/>
                    <a:pt x="24422100" y="19050"/>
                  </a:cubicBezTo>
                  <a:lnTo>
                    <a:pt x="24422100" y="13735050"/>
                  </a:lnTo>
                  <a:cubicBezTo>
                    <a:pt x="24422100" y="13745590"/>
                    <a:pt x="24413590" y="13754100"/>
                    <a:pt x="24403050" y="13754100"/>
                  </a:cubicBezTo>
                  <a:lnTo>
                    <a:pt x="19050" y="13754100"/>
                  </a:lnTo>
                  <a:cubicBezTo>
                    <a:pt x="8509" y="13754100"/>
                    <a:pt x="0" y="13745590"/>
                    <a:pt x="0" y="13735050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13735050"/>
                  </a:lnTo>
                  <a:lnTo>
                    <a:pt x="19050" y="13735050"/>
                  </a:lnTo>
                  <a:lnTo>
                    <a:pt x="19050" y="13716000"/>
                  </a:lnTo>
                  <a:lnTo>
                    <a:pt x="24403050" y="13716000"/>
                  </a:lnTo>
                  <a:lnTo>
                    <a:pt x="24403050" y="13735050"/>
                  </a:lnTo>
                  <a:lnTo>
                    <a:pt x="24384000" y="13735050"/>
                  </a:lnTo>
                  <a:lnTo>
                    <a:pt x="24384000" y="19050"/>
                  </a:lnTo>
                  <a:lnTo>
                    <a:pt x="24403050" y="19050"/>
                  </a:lnTo>
                  <a:lnTo>
                    <a:pt x="24403050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32743" y="231400"/>
            <a:ext cx="1990125" cy="2634282"/>
            <a:chOff x="0" y="0"/>
            <a:chExt cx="2653500" cy="3512376"/>
          </a:xfrm>
        </p:grpSpPr>
        <p:sp>
          <p:nvSpPr>
            <p:cNvPr id="8" name="Freeform 8" descr="A red and white hexagon with a city skyline and text  AI-generated content may be incorrect."/>
            <p:cNvSpPr/>
            <p:nvPr/>
          </p:nvSpPr>
          <p:spPr>
            <a:xfrm>
              <a:off x="0" y="0"/>
              <a:ext cx="2653538" cy="3512312"/>
            </a:xfrm>
            <a:custGeom>
              <a:avLst/>
              <a:gdLst/>
              <a:ahLst/>
              <a:cxnLst/>
              <a:rect l="l" t="t" r="r" b="b"/>
              <a:pathLst>
                <a:path w="2653538" h="3512312">
                  <a:moveTo>
                    <a:pt x="0" y="0"/>
                  </a:moveTo>
                  <a:lnTo>
                    <a:pt x="2653538" y="0"/>
                  </a:lnTo>
                  <a:lnTo>
                    <a:pt x="2653538" y="3512312"/>
                  </a:lnTo>
                  <a:lnTo>
                    <a:pt x="0" y="35123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045967" y="1979234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Robert LeGrand, Jr.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Fort Worth (TX) Alumni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86825" y="4695380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Tarance Lenoir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El Paso-Las Cruces (TX) Alumni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045967" y="7411525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Howard Love, Jr.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Gamma Sigma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A water park with a bridge and a building in the background  AI-generated content may be incorrect.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59" b="-92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4288" y="-14288"/>
            <a:ext cx="18316575" cy="10315575"/>
            <a:chOff x="0" y="0"/>
            <a:chExt cx="24422100" cy="13754100"/>
          </a:xfrm>
        </p:grpSpPr>
        <p:sp>
          <p:nvSpPr>
            <p:cNvPr id="5" name="Freeform 5"/>
            <p:cNvSpPr/>
            <p:nvPr/>
          </p:nvSpPr>
          <p:spPr>
            <a:xfrm>
              <a:off x="19050" y="1905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CC">
                <a:alpha val="74902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24422100" cy="13754100"/>
            </a:xfrm>
            <a:custGeom>
              <a:avLst/>
              <a:gdLst/>
              <a:ahLst/>
              <a:cxnLst/>
              <a:rect l="l" t="t" r="r" b="b"/>
              <a:pathLst>
                <a:path w="24422100" h="13754100">
                  <a:moveTo>
                    <a:pt x="19050" y="0"/>
                  </a:moveTo>
                  <a:lnTo>
                    <a:pt x="24403050" y="0"/>
                  </a:lnTo>
                  <a:cubicBezTo>
                    <a:pt x="24413590" y="0"/>
                    <a:pt x="24422100" y="8509"/>
                    <a:pt x="24422100" y="19050"/>
                  </a:cubicBezTo>
                  <a:lnTo>
                    <a:pt x="24422100" y="13735050"/>
                  </a:lnTo>
                  <a:cubicBezTo>
                    <a:pt x="24422100" y="13745590"/>
                    <a:pt x="24413590" y="13754100"/>
                    <a:pt x="24403050" y="13754100"/>
                  </a:cubicBezTo>
                  <a:lnTo>
                    <a:pt x="19050" y="13754100"/>
                  </a:lnTo>
                  <a:cubicBezTo>
                    <a:pt x="8509" y="13754100"/>
                    <a:pt x="0" y="13745590"/>
                    <a:pt x="0" y="13735050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13735050"/>
                  </a:lnTo>
                  <a:lnTo>
                    <a:pt x="19050" y="13735050"/>
                  </a:lnTo>
                  <a:lnTo>
                    <a:pt x="19050" y="13716000"/>
                  </a:lnTo>
                  <a:lnTo>
                    <a:pt x="24403050" y="13716000"/>
                  </a:lnTo>
                  <a:lnTo>
                    <a:pt x="24403050" y="13735050"/>
                  </a:lnTo>
                  <a:lnTo>
                    <a:pt x="24384000" y="13735050"/>
                  </a:lnTo>
                  <a:lnTo>
                    <a:pt x="24384000" y="19050"/>
                  </a:lnTo>
                  <a:lnTo>
                    <a:pt x="24403050" y="19050"/>
                  </a:lnTo>
                  <a:lnTo>
                    <a:pt x="24403050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32743" y="231400"/>
            <a:ext cx="1990125" cy="2634282"/>
            <a:chOff x="0" y="0"/>
            <a:chExt cx="2653500" cy="3512376"/>
          </a:xfrm>
        </p:grpSpPr>
        <p:sp>
          <p:nvSpPr>
            <p:cNvPr id="8" name="Freeform 8" descr="A red and white hexagon with a city skyline and text  AI-generated content may be incorrect."/>
            <p:cNvSpPr/>
            <p:nvPr/>
          </p:nvSpPr>
          <p:spPr>
            <a:xfrm>
              <a:off x="0" y="0"/>
              <a:ext cx="2653538" cy="3512312"/>
            </a:xfrm>
            <a:custGeom>
              <a:avLst/>
              <a:gdLst/>
              <a:ahLst/>
              <a:cxnLst/>
              <a:rect l="l" t="t" r="r" b="b"/>
              <a:pathLst>
                <a:path w="2653538" h="3512312">
                  <a:moveTo>
                    <a:pt x="0" y="0"/>
                  </a:moveTo>
                  <a:lnTo>
                    <a:pt x="2653538" y="0"/>
                  </a:lnTo>
                  <a:lnTo>
                    <a:pt x="2653538" y="3512312"/>
                  </a:lnTo>
                  <a:lnTo>
                    <a:pt x="0" y="35123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045967" y="1979234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Alvin Matthews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Austin (TX) Alumni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86825" y="4695380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Marlon Messer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Lambda Kappa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045967" y="7411525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Chris Montgomery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Beta Iota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A water park with a bridge and a building in the background  AI-generated content may be incorrect.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59" b="-92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4288" y="-14288"/>
            <a:ext cx="18316575" cy="10315575"/>
            <a:chOff x="0" y="0"/>
            <a:chExt cx="24422100" cy="13754100"/>
          </a:xfrm>
        </p:grpSpPr>
        <p:sp>
          <p:nvSpPr>
            <p:cNvPr id="5" name="Freeform 5"/>
            <p:cNvSpPr/>
            <p:nvPr/>
          </p:nvSpPr>
          <p:spPr>
            <a:xfrm>
              <a:off x="19050" y="1905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CC">
                <a:alpha val="74902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24422100" cy="13754100"/>
            </a:xfrm>
            <a:custGeom>
              <a:avLst/>
              <a:gdLst/>
              <a:ahLst/>
              <a:cxnLst/>
              <a:rect l="l" t="t" r="r" b="b"/>
              <a:pathLst>
                <a:path w="24422100" h="13754100">
                  <a:moveTo>
                    <a:pt x="19050" y="0"/>
                  </a:moveTo>
                  <a:lnTo>
                    <a:pt x="24403050" y="0"/>
                  </a:lnTo>
                  <a:cubicBezTo>
                    <a:pt x="24413590" y="0"/>
                    <a:pt x="24422100" y="8509"/>
                    <a:pt x="24422100" y="19050"/>
                  </a:cubicBezTo>
                  <a:lnTo>
                    <a:pt x="24422100" y="13735050"/>
                  </a:lnTo>
                  <a:cubicBezTo>
                    <a:pt x="24422100" y="13745590"/>
                    <a:pt x="24413590" y="13754100"/>
                    <a:pt x="24403050" y="13754100"/>
                  </a:cubicBezTo>
                  <a:lnTo>
                    <a:pt x="19050" y="13754100"/>
                  </a:lnTo>
                  <a:cubicBezTo>
                    <a:pt x="8509" y="13754100"/>
                    <a:pt x="0" y="13745590"/>
                    <a:pt x="0" y="13735050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13735050"/>
                  </a:lnTo>
                  <a:lnTo>
                    <a:pt x="19050" y="13735050"/>
                  </a:lnTo>
                  <a:lnTo>
                    <a:pt x="19050" y="13716000"/>
                  </a:lnTo>
                  <a:lnTo>
                    <a:pt x="24403050" y="13716000"/>
                  </a:lnTo>
                  <a:lnTo>
                    <a:pt x="24403050" y="13735050"/>
                  </a:lnTo>
                  <a:lnTo>
                    <a:pt x="24384000" y="13735050"/>
                  </a:lnTo>
                  <a:lnTo>
                    <a:pt x="24384000" y="19050"/>
                  </a:lnTo>
                  <a:lnTo>
                    <a:pt x="24403050" y="19050"/>
                  </a:lnTo>
                  <a:lnTo>
                    <a:pt x="24403050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32743" y="231400"/>
            <a:ext cx="1990125" cy="2634282"/>
            <a:chOff x="0" y="0"/>
            <a:chExt cx="2653500" cy="3512376"/>
          </a:xfrm>
        </p:grpSpPr>
        <p:sp>
          <p:nvSpPr>
            <p:cNvPr id="8" name="Freeform 8" descr="A red and white hexagon with a city skyline and text  AI-generated content may be incorrect."/>
            <p:cNvSpPr/>
            <p:nvPr/>
          </p:nvSpPr>
          <p:spPr>
            <a:xfrm>
              <a:off x="0" y="0"/>
              <a:ext cx="2653538" cy="3512312"/>
            </a:xfrm>
            <a:custGeom>
              <a:avLst/>
              <a:gdLst/>
              <a:ahLst/>
              <a:cxnLst/>
              <a:rect l="l" t="t" r="r" b="b"/>
              <a:pathLst>
                <a:path w="2653538" h="3512312">
                  <a:moveTo>
                    <a:pt x="0" y="0"/>
                  </a:moveTo>
                  <a:lnTo>
                    <a:pt x="2653538" y="0"/>
                  </a:lnTo>
                  <a:lnTo>
                    <a:pt x="2653538" y="3512312"/>
                  </a:lnTo>
                  <a:lnTo>
                    <a:pt x="0" y="35123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045967" y="1979234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Leonard O’Neal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Theta Epsilon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86825" y="4695380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Valerian Owens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Theta Nu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045967" y="7411525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Terance Petitt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Eta Tau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A water park with a bridge and a building in the background  AI-generated content may be incorrect.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59" b="-92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4288" y="-14288"/>
            <a:ext cx="18316575" cy="10315575"/>
            <a:chOff x="0" y="0"/>
            <a:chExt cx="24422100" cy="13754100"/>
          </a:xfrm>
        </p:grpSpPr>
        <p:sp>
          <p:nvSpPr>
            <p:cNvPr id="5" name="Freeform 5"/>
            <p:cNvSpPr/>
            <p:nvPr/>
          </p:nvSpPr>
          <p:spPr>
            <a:xfrm>
              <a:off x="19050" y="1905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CC">
                <a:alpha val="74902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24422100" cy="13754100"/>
            </a:xfrm>
            <a:custGeom>
              <a:avLst/>
              <a:gdLst/>
              <a:ahLst/>
              <a:cxnLst/>
              <a:rect l="l" t="t" r="r" b="b"/>
              <a:pathLst>
                <a:path w="24422100" h="13754100">
                  <a:moveTo>
                    <a:pt x="19050" y="0"/>
                  </a:moveTo>
                  <a:lnTo>
                    <a:pt x="24403050" y="0"/>
                  </a:lnTo>
                  <a:cubicBezTo>
                    <a:pt x="24413590" y="0"/>
                    <a:pt x="24422100" y="8509"/>
                    <a:pt x="24422100" y="19050"/>
                  </a:cubicBezTo>
                  <a:lnTo>
                    <a:pt x="24422100" y="13735050"/>
                  </a:lnTo>
                  <a:cubicBezTo>
                    <a:pt x="24422100" y="13745590"/>
                    <a:pt x="24413590" y="13754100"/>
                    <a:pt x="24403050" y="13754100"/>
                  </a:cubicBezTo>
                  <a:lnTo>
                    <a:pt x="19050" y="13754100"/>
                  </a:lnTo>
                  <a:cubicBezTo>
                    <a:pt x="8509" y="13754100"/>
                    <a:pt x="0" y="13745590"/>
                    <a:pt x="0" y="13735050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13735050"/>
                  </a:lnTo>
                  <a:lnTo>
                    <a:pt x="19050" y="13735050"/>
                  </a:lnTo>
                  <a:lnTo>
                    <a:pt x="19050" y="13716000"/>
                  </a:lnTo>
                  <a:lnTo>
                    <a:pt x="24403050" y="13716000"/>
                  </a:lnTo>
                  <a:lnTo>
                    <a:pt x="24403050" y="13735050"/>
                  </a:lnTo>
                  <a:lnTo>
                    <a:pt x="24384000" y="13735050"/>
                  </a:lnTo>
                  <a:lnTo>
                    <a:pt x="24384000" y="19050"/>
                  </a:lnTo>
                  <a:lnTo>
                    <a:pt x="24403050" y="19050"/>
                  </a:lnTo>
                  <a:lnTo>
                    <a:pt x="24403050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32743" y="231400"/>
            <a:ext cx="1990125" cy="2634282"/>
            <a:chOff x="0" y="0"/>
            <a:chExt cx="2653500" cy="3512376"/>
          </a:xfrm>
        </p:grpSpPr>
        <p:sp>
          <p:nvSpPr>
            <p:cNvPr id="8" name="Freeform 8" descr="A red and white hexagon with a city skyline and text  AI-generated content may be incorrect."/>
            <p:cNvSpPr/>
            <p:nvPr/>
          </p:nvSpPr>
          <p:spPr>
            <a:xfrm>
              <a:off x="0" y="0"/>
              <a:ext cx="2653538" cy="3512312"/>
            </a:xfrm>
            <a:custGeom>
              <a:avLst/>
              <a:gdLst/>
              <a:ahLst/>
              <a:cxnLst/>
              <a:rect l="l" t="t" r="r" b="b"/>
              <a:pathLst>
                <a:path w="2653538" h="3512312">
                  <a:moveTo>
                    <a:pt x="0" y="0"/>
                  </a:moveTo>
                  <a:lnTo>
                    <a:pt x="2653538" y="0"/>
                  </a:lnTo>
                  <a:lnTo>
                    <a:pt x="2653538" y="3512312"/>
                  </a:lnTo>
                  <a:lnTo>
                    <a:pt x="0" y="35123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045967" y="1979234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Kobe Poole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Nu Alpha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86825" y="4695380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Charles Porch, Jr.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Theta Epsilon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045967" y="7411525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Byron Pratt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Gamma Psi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A water park with a bridge and a building in the background  AI-generated content may be incorrect.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59" b="-92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4288" y="-14288"/>
            <a:ext cx="18316575" cy="10315575"/>
            <a:chOff x="0" y="0"/>
            <a:chExt cx="24422100" cy="13754100"/>
          </a:xfrm>
        </p:grpSpPr>
        <p:sp>
          <p:nvSpPr>
            <p:cNvPr id="5" name="Freeform 5"/>
            <p:cNvSpPr/>
            <p:nvPr/>
          </p:nvSpPr>
          <p:spPr>
            <a:xfrm>
              <a:off x="19050" y="1905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CC">
                <a:alpha val="74902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24422100" cy="13754100"/>
            </a:xfrm>
            <a:custGeom>
              <a:avLst/>
              <a:gdLst/>
              <a:ahLst/>
              <a:cxnLst/>
              <a:rect l="l" t="t" r="r" b="b"/>
              <a:pathLst>
                <a:path w="24422100" h="13754100">
                  <a:moveTo>
                    <a:pt x="19050" y="0"/>
                  </a:moveTo>
                  <a:lnTo>
                    <a:pt x="24403050" y="0"/>
                  </a:lnTo>
                  <a:cubicBezTo>
                    <a:pt x="24413590" y="0"/>
                    <a:pt x="24422100" y="8509"/>
                    <a:pt x="24422100" y="19050"/>
                  </a:cubicBezTo>
                  <a:lnTo>
                    <a:pt x="24422100" y="13735050"/>
                  </a:lnTo>
                  <a:cubicBezTo>
                    <a:pt x="24422100" y="13745590"/>
                    <a:pt x="24413590" y="13754100"/>
                    <a:pt x="24403050" y="13754100"/>
                  </a:cubicBezTo>
                  <a:lnTo>
                    <a:pt x="19050" y="13754100"/>
                  </a:lnTo>
                  <a:cubicBezTo>
                    <a:pt x="8509" y="13754100"/>
                    <a:pt x="0" y="13745590"/>
                    <a:pt x="0" y="13735050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13735050"/>
                  </a:lnTo>
                  <a:lnTo>
                    <a:pt x="19050" y="13735050"/>
                  </a:lnTo>
                  <a:lnTo>
                    <a:pt x="19050" y="13716000"/>
                  </a:lnTo>
                  <a:lnTo>
                    <a:pt x="24403050" y="13716000"/>
                  </a:lnTo>
                  <a:lnTo>
                    <a:pt x="24403050" y="13735050"/>
                  </a:lnTo>
                  <a:lnTo>
                    <a:pt x="24384000" y="13735050"/>
                  </a:lnTo>
                  <a:lnTo>
                    <a:pt x="24384000" y="19050"/>
                  </a:lnTo>
                  <a:lnTo>
                    <a:pt x="24403050" y="19050"/>
                  </a:lnTo>
                  <a:lnTo>
                    <a:pt x="24403050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32743" y="231400"/>
            <a:ext cx="1990125" cy="2634282"/>
            <a:chOff x="0" y="0"/>
            <a:chExt cx="2653500" cy="3512376"/>
          </a:xfrm>
        </p:grpSpPr>
        <p:sp>
          <p:nvSpPr>
            <p:cNvPr id="8" name="Freeform 8" descr="A red and white hexagon with a city skyline and text  AI-generated content may be incorrect."/>
            <p:cNvSpPr/>
            <p:nvPr/>
          </p:nvSpPr>
          <p:spPr>
            <a:xfrm>
              <a:off x="0" y="0"/>
              <a:ext cx="2653538" cy="3512312"/>
            </a:xfrm>
            <a:custGeom>
              <a:avLst/>
              <a:gdLst/>
              <a:ahLst/>
              <a:cxnLst/>
              <a:rect l="l" t="t" r="r" b="b"/>
              <a:pathLst>
                <a:path w="2653538" h="3512312">
                  <a:moveTo>
                    <a:pt x="0" y="0"/>
                  </a:moveTo>
                  <a:lnTo>
                    <a:pt x="2653538" y="0"/>
                  </a:lnTo>
                  <a:lnTo>
                    <a:pt x="2653538" y="3512312"/>
                  </a:lnTo>
                  <a:lnTo>
                    <a:pt x="0" y="35123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045967" y="1979234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Christopher Price, Jr.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Lake Charles (LA) Alumni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86825" y="4695380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Morman Richard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Eta Upsilon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045967" y="7411525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Elbert Robinson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Shreveport (LA) Alumni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A water park with a bridge and a building in the background  AI-generated content may be incorrect.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59" b="-92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4288" y="-14288"/>
            <a:ext cx="18316575" cy="10315575"/>
            <a:chOff x="0" y="0"/>
            <a:chExt cx="24422100" cy="13754100"/>
          </a:xfrm>
        </p:grpSpPr>
        <p:sp>
          <p:nvSpPr>
            <p:cNvPr id="5" name="Freeform 5"/>
            <p:cNvSpPr/>
            <p:nvPr/>
          </p:nvSpPr>
          <p:spPr>
            <a:xfrm>
              <a:off x="19050" y="1905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CC">
                <a:alpha val="74902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24422100" cy="13754100"/>
            </a:xfrm>
            <a:custGeom>
              <a:avLst/>
              <a:gdLst/>
              <a:ahLst/>
              <a:cxnLst/>
              <a:rect l="l" t="t" r="r" b="b"/>
              <a:pathLst>
                <a:path w="24422100" h="13754100">
                  <a:moveTo>
                    <a:pt x="19050" y="0"/>
                  </a:moveTo>
                  <a:lnTo>
                    <a:pt x="24403050" y="0"/>
                  </a:lnTo>
                  <a:cubicBezTo>
                    <a:pt x="24413590" y="0"/>
                    <a:pt x="24422100" y="8509"/>
                    <a:pt x="24422100" y="19050"/>
                  </a:cubicBezTo>
                  <a:lnTo>
                    <a:pt x="24422100" y="13735050"/>
                  </a:lnTo>
                  <a:cubicBezTo>
                    <a:pt x="24422100" y="13745590"/>
                    <a:pt x="24413590" y="13754100"/>
                    <a:pt x="24403050" y="13754100"/>
                  </a:cubicBezTo>
                  <a:lnTo>
                    <a:pt x="19050" y="13754100"/>
                  </a:lnTo>
                  <a:cubicBezTo>
                    <a:pt x="8509" y="13754100"/>
                    <a:pt x="0" y="13745590"/>
                    <a:pt x="0" y="13735050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13735050"/>
                  </a:lnTo>
                  <a:lnTo>
                    <a:pt x="19050" y="13735050"/>
                  </a:lnTo>
                  <a:lnTo>
                    <a:pt x="19050" y="13716000"/>
                  </a:lnTo>
                  <a:lnTo>
                    <a:pt x="24403050" y="13716000"/>
                  </a:lnTo>
                  <a:lnTo>
                    <a:pt x="24403050" y="13735050"/>
                  </a:lnTo>
                  <a:lnTo>
                    <a:pt x="24384000" y="13735050"/>
                  </a:lnTo>
                  <a:lnTo>
                    <a:pt x="24384000" y="19050"/>
                  </a:lnTo>
                  <a:lnTo>
                    <a:pt x="24403050" y="19050"/>
                  </a:lnTo>
                  <a:lnTo>
                    <a:pt x="24403050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32743" y="231400"/>
            <a:ext cx="1990125" cy="2634282"/>
            <a:chOff x="0" y="0"/>
            <a:chExt cx="2653500" cy="3512376"/>
          </a:xfrm>
        </p:grpSpPr>
        <p:sp>
          <p:nvSpPr>
            <p:cNvPr id="8" name="Freeform 8" descr="A red and white hexagon with a city skyline and text  AI-generated content may be incorrect."/>
            <p:cNvSpPr/>
            <p:nvPr/>
          </p:nvSpPr>
          <p:spPr>
            <a:xfrm>
              <a:off x="0" y="0"/>
              <a:ext cx="2653538" cy="3512312"/>
            </a:xfrm>
            <a:custGeom>
              <a:avLst/>
              <a:gdLst/>
              <a:ahLst/>
              <a:cxnLst/>
              <a:rect l="l" t="t" r="r" b="b"/>
              <a:pathLst>
                <a:path w="2653538" h="3512312">
                  <a:moveTo>
                    <a:pt x="0" y="0"/>
                  </a:moveTo>
                  <a:lnTo>
                    <a:pt x="2653538" y="0"/>
                  </a:lnTo>
                  <a:lnTo>
                    <a:pt x="2653538" y="3512312"/>
                  </a:lnTo>
                  <a:lnTo>
                    <a:pt x="0" y="35123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045967" y="1979234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Willie Robinson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Delta Delta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86825" y="4695380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Gilbert Saulter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Dallas (TX) Alumni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045967" y="7411525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Von Shelton, Sr.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Delta Sigma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A water park with a bridge and a building in the background  AI-generated content may be incorrect.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59" b="-92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4288" y="-14288"/>
            <a:ext cx="18316575" cy="10315575"/>
            <a:chOff x="0" y="0"/>
            <a:chExt cx="24422100" cy="13754100"/>
          </a:xfrm>
        </p:grpSpPr>
        <p:sp>
          <p:nvSpPr>
            <p:cNvPr id="5" name="Freeform 5"/>
            <p:cNvSpPr/>
            <p:nvPr/>
          </p:nvSpPr>
          <p:spPr>
            <a:xfrm>
              <a:off x="19050" y="1905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CC">
                <a:alpha val="74902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24422100" cy="13754100"/>
            </a:xfrm>
            <a:custGeom>
              <a:avLst/>
              <a:gdLst/>
              <a:ahLst/>
              <a:cxnLst/>
              <a:rect l="l" t="t" r="r" b="b"/>
              <a:pathLst>
                <a:path w="24422100" h="13754100">
                  <a:moveTo>
                    <a:pt x="19050" y="0"/>
                  </a:moveTo>
                  <a:lnTo>
                    <a:pt x="24403050" y="0"/>
                  </a:lnTo>
                  <a:cubicBezTo>
                    <a:pt x="24413590" y="0"/>
                    <a:pt x="24422100" y="8509"/>
                    <a:pt x="24422100" y="19050"/>
                  </a:cubicBezTo>
                  <a:lnTo>
                    <a:pt x="24422100" y="13735050"/>
                  </a:lnTo>
                  <a:cubicBezTo>
                    <a:pt x="24422100" y="13745590"/>
                    <a:pt x="24413590" y="13754100"/>
                    <a:pt x="24403050" y="13754100"/>
                  </a:cubicBezTo>
                  <a:lnTo>
                    <a:pt x="19050" y="13754100"/>
                  </a:lnTo>
                  <a:cubicBezTo>
                    <a:pt x="8509" y="13754100"/>
                    <a:pt x="0" y="13745590"/>
                    <a:pt x="0" y="13735050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13735050"/>
                  </a:lnTo>
                  <a:lnTo>
                    <a:pt x="19050" y="13735050"/>
                  </a:lnTo>
                  <a:lnTo>
                    <a:pt x="19050" y="13716000"/>
                  </a:lnTo>
                  <a:lnTo>
                    <a:pt x="24403050" y="13716000"/>
                  </a:lnTo>
                  <a:lnTo>
                    <a:pt x="24403050" y="13735050"/>
                  </a:lnTo>
                  <a:lnTo>
                    <a:pt x="24384000" y="13735050"/>
                  </a:lnTo>
                  <a:lnTo>
                    <a:pt x="24384000" y="19050"/>
                  </a:lnTo>
                  <a:lnTo>
                    <a:pt x="24403050" y="19050"/>
                  </a:lnTo>
                  <a:lnTo>
                    <a:pt x="24403050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32743" y="231400"/>
            <a:ext cx="1990125" cy="2634282"/>
            <a:chOff x="0" y="0"/>
            <a:chExt cx="2653500" cy="3512376"/>
          </a:xfrm>
        </p:grpSpPr>
        <p:sp>
          <p:nvSpPr>
            <p:cNvPr id="8" name="Freeform 8" descr="A red and white hexagon with a city skyline and text  AI-generated content may be incorrect."/>
            <p:cNvSpPr/>
            <p:nvPr/>
          </p:nvSpPr>
          <p:spPr>
            <a:xfrm>
              <a:off x="0" y="0"/>
              <a:ext cx="2653538" cy="3512312"/>
            </a:xfrm>
            <a:custGeom>
              <a:avLst/>
              <a:gdLst/>
              <a:ahLst/>
              <a:cxnLst/>
              <a:rect l="l" t="t" r="r" b="b"/>
              <a:pathLst>
                <a:path w="2653538" h="3512312">
                  <a:moveTo>
                    <a:pt x="0" y="0"/>
                  </a:moveTo>
                  <a:lnTo>
                    <a:pt x="2653538" y="0"/>
                  </a:lnTo>
                  <a:lnTo>
                    <a:pt x="2653538" y="3512312"/>
                  </a:lnTo>
                  <a:lnTo>
                    <a:pt x="0" y="35123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045967" y="1979234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Willie Short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Jackson (MS) Alumni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86825" y="4695380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J. Smith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Epsilon Pi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045967" y="7411525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Reginald Sutton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Eta Lambda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A water park with a bridge and a building in the background  AI-generated content may be incorrect.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59" b="-92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4288" y="-14288"/>
            <a:ext cx="18316575" cy="10315575"/>
            <a:chOff x="0" y="0"/>
            <a:chExt cx="24422100" cy="13754100"/>
          </a:xfrm>
        </p:grpSpPr>
        <p:sp>
          <p:nvSpPr>
            <p:cNvPr id="5" name="Freeform 5"/>
            <p:cNvSpPr/>
            <p:nvPr/>
          </p:nvSpPr>
          <p:spPr>
            <a:xfrm>
              <a:off x="19050" y="1905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CC">
                <a:alpha val="74902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24422100" cy="13754100"/>
            </a:xfrm>
            <a:custGeom>
              <a:avLst/>
              <a:gdLst/>
              <a:ahLst/>
              <a:cxnLst/>
              <a:rect l="l" t="t" r="r" b="b"/>
              <a:pathLst>
                <a:path w="24422100" h="13754100">
                  <a:moveTo>
                    <a:pt x="19050" y="0"/>
                  </a:moveTo>
                  <a:lnTo>
                    <a:pt x="24403050" y="0"/>
                  </a:lnTo>
                  <a:cubicBezTo>
                    <a:pt x="24413590" y="0"/>
                    <a:pt x="24422100" y="8509"/>
                    <a:pt x="24422100" y="19050"/>
                  </a:cubicBezTo>
                  <a:lnTo>
                    <a:pt x="24422100" y="13735050"/>
                  </a:lnTo>
                  <a:cubicBezTo>
                    <a:pt x="24422100" y="13745590"/>
                    <a:pt x="24413590" y="13754100"/>
                    <a:pt x="24403050" y="13754100"/>
                  </a:cubicBezTo>
                  <a:lnTo>
                    <a:pt x="19050" y="13754100"/>
                  </a:lnTo>
                  <a:cubicBezTo>
                    <a:pt x="8509" y="13754100"/>
                    <a:pt x="0" y="13745590"/>
                    <a:pt x="0" y="13735050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13735050"/>
                  </a:lnTo>
                  <a:lnTo>
                    <a:pt x="19050" y="13735050"/>
                  </a:lnTo>
                  <a:lnTo>
                    <a:pt x="19050" y="13716000"/>
                  </a:lnTo>
                  <a:lnTo>
                    <a:pt x="24403050" y="13716000"/>
                  </a:lnTo>
                  <a:lnTo>
                    <a:pt x="24403050" y="13735050"/>
                  </a:lnTo>
                  <a:lnTo>
                    <a:pt x="24384000" y="13735050"/>
                  </a:lnTo>
                  <a:lnTo>
                    <a:pt x="24384000" y="19050"/>
                  </a:lnTo>
                  <a:lnTo>
                    <a:pt x="24403050" y="19050"/>
                  </a:lnTo>
                  <a:lnTo>
                    <a:pt x="24403050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32743" y="231400"/>
            <a:ext cx="1990125" cy="2634282"/>
            <a:chOff x="0" y="0"/>
            <a:chExt cx="2653500" cy="3512376"/>
          </a:xfrm>
        </p:grpSpPr>
        <p:sp>
          <p:nvSpPr>
            <p:cNvPr id="8" name="Freeform 8" descr="A red and white hexagon with a city skyline and text  AI-generated content may be incorrect."/>
            <p:cNvSpPr/>
            <p:nvPr/>
          </p:nvSpPr>
          <p:spPr>
            <a:xfrm>
              <a:off x="0" y="0"/>
              <a:ext cx="2653538" cy="3512312"/>
            </a:xfrm>
            <a:custGeom>
              <a:avLst/>
              <a:gdLst/>
              <a:ahLst/>
              <a:cxnLst/>
              <a:rect l="l" t="t" r="r" b="b"/>
              <a:pathLst>
                <a:path w="2653538" h="3512312">
                  <a:moveTo>
                    <a:pt x="0" y="0"/>
                  </a:moveTo>
                  <a:lnTo>
                    <a:pt x="2653538" y="0"/>
                  </a:lnTo>
                  <a:lnTo>
                    <a:pt x="2653538" y="3512312"/>
                  </a:lnTo>
                  <a:lnTo>
                    <a:pt x="0" y="35123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045967" y="1979234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George Swaggard, Jr.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Fort Worth (TX) Alumni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86825" y="4695380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Lee Thomas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Gamma Psi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045967" y="7411525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Donald Thomas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Theta 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A water park with a bridge and a building in the background  AI-generated content may be incorrect.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59" b="-92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4288" y="-14288"/>
            <a:ext cx="18316575" cy="10315575"/>
            <a:chOff x="0" y="0"/>
            <a:chExt cx="24422100" cy="13754100"/>
          </a:xfrm>
        </p:grpSpPr>
        <p:sp>
          <p:nvSpPr>
            <p:cNvPr id="5" name="Freeform 5"/>
            <p:cNvSpPr/>
            <p:nvPr/>
          </p:nvSpPr>
          <p:spPr>
            <a:xfrm>
              <a:off x="19050" y="1905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CC">
                <a:alpha val="74902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24422100" cy="13754100"/>
            </a:xfrm>
            <a:custGeom>
              <a:avLst/>
              <a:gdLst/>
              <a:ahLst/>
              <a:cxnLst/>
              <a:rect l="l" t="t" r="r" b="b"/>
              <a:pathLst>
                <a:path w="24422100" h="13754100">
                  <a:moveTo>
                    <a:pt x="19050" y="0"/>
                  </a:moveTo>
                  <a:lnTo>
                    <a:pt x="24403050" y="0"/>
                  </a:lnTo>
                  <a:cubicBezTo>
                    <a:pt x="24413590" y="0"/>
                    <a:pt x="24422100" y="8509"/>
                    <a:pt x="24422100" y="19050"/>
                  </a:cubicBezTo>
                  <a:lnTo>
                    <a:pt x="24422100" y="13735050"/>
                  </a:lnTo>
                  <a:cubicBezTo>
                    <a:pt x="24422100" y="13745590"/>
                    <a:pt x="24413590" y="13754100"/>
                    <a:pt x="24403050" y="13754100"/>
                  </a:cubicBezTo>
                  <a:lnTo>
                    <a:pt x="19050" y="13754100"/>
                  </a:lnTo>
                  <a:cubicBezTo>
                    <a:pt x="8509" y="13754100"/>
                    <a:pt x="0" y="13745590"/>
                    <a:pt x="0" y="13735050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13735050"/>
                  </a:lnTo>
                  <a:lnTo>
                    <a:pt x="19050" y="13735050"/>
                  </a:lnTo>
                  <a:lnTo>
                    <a:pt x="19050" y="13716000"/>
                  </a:lnTo>
                  <a:lnTo>
                    <a:pt x="24403050" y="13716000"/>
                  </a:lnTo>
                  <a:lnTo>
                    <a:pt x="24403050" y="13735050"/>
                  </a:lnTo>
                  <a:lnTo>
                    <a:pt x="24384000" y="13735050"/>
                  </a:lnTo>
                  <a:lnTo>
                    <a:pt x="24384000" y="19050"/>
                  </a:lnTo>
                  <a:lnTo>
                    <a:pt x="24403050" y="19050"/>
                  </a:lnTo>
                  <a:lnTo>
                    <a:pt x="24403050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32743" y="231400"/>
            <a:ext cx="1990125" cy="2634282"/>
            <a:chOff x="0" y="0"/>
            <a:chExt cx="2653500" cy="3512376"/>
          </a:xfrm>
        </p:grpSpPr>
        <p:sp>
          <p:nvSpPr>
            <p:cNvPr id="8" name="Freeform 8" descr="A red and white hexagon with a city skyline and text  AI-generated content may be incorrect."/>
            <p:cNvSpPr/>
            <p:nvPr/>
          </p:nvSpPr>
          <p:spPr>
            <a:xfrm>
              <a:off x="0" y="0"/>
              <a:ext cx="2653538" cy="3512312"/>
            </a:xfrm>
            <a:custGeom>
              <a:avLst/>
              <a:gdLst/>
              <a:ahLst/>
              <a:cxnLst/>
              <a:rect l="l" t="t" r="r" b="b"/>
              <a:pathLst>
                <a:path w="2653538" h="3512312">
                  <a:moveTo>
                    <a:pt x="0" y="0"/>
                  </a:moveTo>
                  <a:lnTo>
                    <a:pt x="2653538" y="0"/>
                  </a:lnTo>
                  <a:lnTo>
                    <a:pt x="2653538" y="3512312"/>
                  </a:lnTo>
                  <a:lnTo>
                    <a:pt x="0" y="35123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045967" y="1979234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Donald Turner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Shreveport (LA) Alumni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86825" y="4695380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Taj Warren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Lambda Lambda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045967" y="7411525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Edward Watson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Theta Alpha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A water park with a bridge and a building in the background  AI-generated content may be incorrect.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59" b="-92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4288" y="-14288"/>
            <a:ext cx="18316575" cy="10315575"/>
            <a:chOff x="0" y="0"/>
            <a:chExt cx="24422100" cy="13754100"/>
          </a:xfrm>
        </p:grpSpPr>
        <p:sp>
          <p:nvSpPr>
            <p:cNvPr id="5" name="Freeform 5"/>
            <p:cNvSpPr/>
            <p:nvPr/>
          </p:nvSpPr>
          <p:spPr>
            <a:xfrm>
              <a:off x="19050" y="1905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CC">
                <a:alpha val="74902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24422100" cy="13754100"/>
            </a:xfrm>
            <a:custGeom>
              <a:avLst/>
              <a:gdLst/>
              <a:ahLst/>
              <a:cxnLst/>
              <a:rect l="l" t="t" r="r" b="b"/>
              <a:pathLst>
                <a:path w="24422100" h="13754100">
                  <a:moveTo>
                    <a:pt x="19050" y="0"/>
                  </a:moveTo>
                  <a:lnTo>
                    <a:pt x="24403050" y="0"/>
                  </a:lnTo>
                  <a:cubicBezTo>
                    <a:pt x="24413590" y="0"/>
                    <a:pt x="24422100" y="8509"/>
                    <a:pt x="24422100" y="19050"/>
                  </a:cubicBezTo>
                  <a:lnTo>
                    <a:pt x="24422100" y="13735050"/>
                  </a:lnTo>
                  <a:cubicBezTo>
                    <a:pt x="24422100" y="13745590"/>
                    <a:pt x="24413590" y="13754100"/>
                    <a:pt x="24403050" y="13754100"/>
                  </a:cubicBezTo>
                  <a:lnTo>
                    <a:pt x="19050" y="13754100"/>
                  </a:lnTo>
                  <a:cubicBezTo>
                    <a:pt x="8509" y="13754100"/>
                    <a:pt x="0" y="13745590"/>
                    <a:pt x="0" y="13735050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13735050"/>
                  </a:lnTo>
                  <a:lnTo>
                    <a:pt x="19050" y="13735050"/>
                  </a:lnTo>
                  <a:lnTo>
                    <a:pt x="19050" y="13716000"/>
                  </a:lnTo>
                  <a:lnTo>
                    <a:pt x="24403050" y="13716000"/>
                  </a:lnTo>
                  <a:lnTo>
                    <a:pt x="24403050" y="13735050"/>
                  </a:lnTo>
                  <a:lnTo>
                    <a:pt x="24384000" y="13735050"/>
                  </a:lnTo>
                  <a:lnTo>
                    <a:pt x="24384000" y="19050"/>
                  </a:lnTo>
                  <a:lnTo>
                    <a:pt x="24403050" y="19050"/>
                  </a:lnTo>
                  <a:lnTo>
                    <a:pt x="24403050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32743" y="231400"/>
            <a:ext cx="1990125" cy="2634282"/>
            <a:chOff x="0" y="0"/>
            <a:chExt cx="2653500" cy="3512376"/>
          </a:xfrm>
        </p:grpSpPr>
        <p:sp>
          <p:nvSpPr>
            <p:cNvPr id="8" name="Freeform 8" descr="A red and white hexagon with a city skyline and text  AI-generated content may be incorrect."/>
            <p:cNvSpPr/>
            <p:nvPr/>
          </p:nvSpPr>
          <p:spPr>
            <a:xfrm>
              <a:off x="0" y="0"/>
              <a:ext cx="2653538" cy="3512312"/>
            </a:xfrm>
            <a:custGeom>
              <a:avLst/>
              <a:gdLst/>
              <a:ahLst/>
              <a:cxnLst/>
              <a:rect l="l" t="t" r="r" b="b"/>
              <a:pathLst>
                <a:path w="2653538" h="3512312">
                  <a:moveTo>
                    <a:pt x="0" y="0"/>
                  </a:moveTo>
                  <a:lnTo>
                    <a:pt x="2653538" y="0"/>
                  </a:lnTo>
                  <a:lnTo>
                    <a:pt x="2653538" y="3512312"/>
                  </a:lnTo>
                  <a:lnTo>
                    <a:pt x="0" y="35123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045967" y="1979234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Vernon Williams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Alpha Sigma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86825" y="4695380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Edward Williams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Shreveport (LA) Alumni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045967" y="7411525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George Williams, II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Eta Lambda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A water park with a bridge and a building in the background  AI-generated content may be incorrect.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59" b="-92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4288" y="-14288"/>
            <a:ext cx="18316575" cy="10315575"/>
            <a:chOff x="0" y="0"/>
            <a:chExt cx="24422100" cy="13754100"/>
          </a:xfrm>
        </p:grpSpPr>
        <p:sp>
          <p:nvSpPr>
            <p:cNvPr id="5" name="Freeform 5"/>
            <p:cNvSpPr/>
            <p:nvPr/>
          </p:nvSpPr>
          <p:spPr>
            <a:xfrm>
              <a:off x="19050" y="1905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CC">
                <a:alpha val="74902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24422100" cy="13754100"/>
            </a:xfrm>
            <a:custGeom>
              <a:avLst/>
              <a:gdLst/>
              <a:ahLst/>
              <a:cxnLst/>
              <a:rect l="l" t="t" r="r" b="b"/>
              <a:pathLst>
                <a:path w="24422100" h="13754100">
                  <a:moveTo>
                    <a:pt x="19050" y="0"/>
                  </a:moveTo>
                  <a:lnTo>
                    <a:pt x="24403050" y="0"/>
                  </a:lnTo>
                  <a:cubicBezTo>
                    <a:pt x="24413590" y="0"/>
                    <a:pt x="24422100" y="8509"/>
                    <a:pt x="24422100" y="19050"/>
                  </a:cubicBezTo>
                  <a:lnTo>
                    <a:pt x="24422100" y="13735050"/>
                  </a:lnTo>
                  <a:cubicBezTo>
                    <a:pt x="24422100" y="13745590"/>
                    <a:pt x="24413590" y="13754100"/>
                    <a:pt x="24403050" y="13754100"/>
                  </a:cubicBezTo>
                  <a:lnTo>
                    <a:pt x="19050" y="13754100"/>
                  </a:lnTo>
                  <a:cubicBezTo>
                    <a:pt x="8509" y="13754100"/>
                    <a:pt x="0" y="13745590"/>
                    <a:pt x="0" y="13735050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13735050"/>
                  </a:lnTo>
                  <a:lnTo>
                    <a:pt x="19050" y="13735050"/>
                  </a:lnTo>
                  <a:lnTo>
                    <a:pt x="19050" y="13716000"/>
                  </a:lnTo>
                  <a:lnTo>
                    <a:pt x="24403050" y="13716000"/>
                  </a:lnTo>
                  <a:lnTo>
                    <a:pt x="24403050" y="13735050"/>
                  </a:lnTo>
                  <a:lnTo>
                    <a:pt x="24384000" y="13735050"/>
                  </a:lnTo>
                  <a:lnTo>
                    <a:pt x="24384000" y="19050"/>
                  </a:lnTo>
                  <a:lnTo>
                    <a:pt x="24403050" y="19050"/>
                  </a:lnTo>
                  <a:lnTo>
                    <a:pt x="24403050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04243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32743" y="231400"/>
            <a:ext cx="1990125" cy="2634282"/>
            <a:chOff x="0" y="0"/>
            <a:chExt cx="2653500" cy="3512376"/>
          </a:xfrm>
        </p:grpSpPr>
        <p:sp>
          <p:nvSpPr>
            <p:cNvPr id="8" name="Freeform 8" descr="A red and white hexagon with a city skyline and text  AI-generated content may be incorrect."/>
            <p:cNvSpPr/>
            <p:nvPr/>
          </p:nvSpPr>
          <p:spPr>
            <a:xfrm>
              <a:off x="0" y="0"/>
              <a:ext cx="2653538" cy="3512312"/>
            </a:xfrm>
            <a:custGeom>
              <a:avLst/>
              <a:gdLst/>
              <a:ahLst/>
              <a:cxnLst/>
              <a:rect l="l" t="t" r="r" b="b"/>
              <a:pathLst>
                <a:path w="2653538" h="3512312">
                  <a:moveTo>
                    <a:pt x="0" y="0"/>
                  </a:moveTo>
                  <a:lnTo>
                    <a:pt x="2653538" y="0"/>
                  </a:lnTo>
                  <a:lnTo>
                    <a:pt x="2653538" y="3512312"/>
                  </a:lnTo>
                  <a:lnTo>
                    <a:pt x="0" y="35123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045967" y="1979234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Paul Williams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Alexandria (LA) Alumni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86825" y="4695380"/>
            <a:ext cx="13308189" cy="1643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9"/>
              </a:lnSpc>
            </a:pPr>
            <a:r>
              <a:rPr lang="en-US" sz="6499" b="1" spc="-25">
                <a:solidFill>
                  <a:srgbClr val="830B15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Brother Tommie Wyatt</a:t>
            </a:r>
          </a:p>
          <a:p>
            <a:pPr algn="ctr">
              <a:lnSpc>
                <a:spcPts val="5832"/>
              </a:lnSpc>
              <a:spcBef>
                <a:spcPct val="0"/>
              </a:spcBef>
            </a:pPr>
            <a:r>
              <a:rPr lang="en-US" sz="5400" b="1" spc="-25">
                <a:solidFill>
                  <a:srgbClr val="000000"/>
                </a:solidFill>
                <a:latin typeface="TT Ramillas Bold"/>
                <a:ea typeface="TT Ramillas Bold"/>
                <a:cs typeface="TT Ramillas Bold"/>
                <a:sym typeface="TT Ramillas Bold"/>
              </a:rPr>
              <a:t>Delta Sigma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65390A-532F-B88D-3CF3-0FAB9595E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58D9B-9847-8FF5-E7C5-574B67B435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407813"/>
            <a:ext cx="13716000" cy="2645108"/>
          </a:xfrm>
        </p:spPr>
        <p:txBody>
          <a:bodyPr>
            <a:normAutofit fontScale="90000"/>
          </a:bodyPr>
          <a:lstStyle/>
          <a:p>
            <a:r>
              <a:rPr lang="en-US" sz="6000" dirty="0">
                <a:solidFill>
                  <a:srgbClr val="990000"/>
                </a:solidFill>
                <a:latin typeface="Book Antiqua" panose="02040602050305030304" pitchFamily="18" charset="0"/>
              </a:rPr>
              <a:t>Kappa Alpha Psi Fraternity, Incorporated</a:t>
            </a:r>
            <a:br>
              <a:rPr lang="en-US" sz="6000" dirty="0">
                <a:solidFill>
                  <a:srgbClr val="990000"/>
                </a:solidFill>
                <a:latin typeface="Book Antiqua" panose="02040602050305030304" pitchFamily="18" charset="0"/>
              </a:rPr>
            </a:br>
            <a:r>
              <a:rPr lang="en-US" sz="6000" dirty="0">
                <a:solidFill>
                  <a:srgbClr val="990000"/>
                </a:solidFill>
                <a:latin typeface="Book Antiqua" panose="02040602050305030304" pitchFamily="18" charset="0"/>
              </a:rPr>
              <a:t>Southwestern Province</a:t>
            </a:r>
            <a:br>
              <a:rPr lang="en-US" sz="6000" dirty="0">
                <a:solidFill>
                  <a:srgbClr val="990000"/>
                </a:solidFill>
                <a:latin typeface="Book Antiqua" panose="02040602050305030304" pitchFamily="18" charset="0"/>
              </a:rPr>
            </a:br>
            <a:r>
              <a:rPr lang="en-US" sz="5400" dirty="0">
                <a:solidFill>
                  <a:srgbClr val="990000"/>
                </a:solidFill>
                <a:latin typeface="Book Antiqua" panose="02040602050305030304" pitchFamily="18" charset="0"/>
              </a:rPr>
              <a:t>90</a:t>
            </a:r>
            <a:r>
              <a:rPr lang="en-US" sz="5400" baseline="30000" dirty="0">
                <a:solidFill>
                  <a:srgbClr val="990000"/>
                </a:solidFill>
                <a:latin typeface="Book Antiqua" panose="02040602050305030304" pitchFamily="18" charset="0"/>
              </a:rPr>
              <a:t>th</a:t>
            </a:r>
            <a:r>
              <a:rPr lang="en-US" sz="5400" dirty="0">
                <a:solidFill>
                  <a:srgbClr val="990000"/>
                </a:solidFill>
                <a:latin typeface="Book Antiqua" panose="02040602050305030304" pitchFamily="18" charset="0"/>
              </a:rPr>
              <a:t> Southwestern Province Council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7C5B01-3609-80BD-E70B-39120B19BD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143501"/>
            <a:ext cx="13716000" cy="1882646"/>
          </a:xfrm>
        </p:spPr>
        <p:txBody>
          <a:bodyPr>
            <a:normAutofit/>
          </a:bodyPr>
          <a:lstStyle/>
          <a:p>
            <a:r>
              <a:rPr lang="en-US" sz="7200" b="1" dirty="0">
                <a:solidFill>
                  <a:srgbClr val="C00000"/>
                </a:solidFill>
              </a:rPr>
              <a:t>GONE, BUT NOT FORGOTTEN …</a:t>
            </a:r>
          </a:p>
        </p:txBody>
      </p:sp>
    </p:spTree>
    <p:extLst>
      <p:ext uri="{BB962C8B-B14F-4D97-AF65-F5344CB8AC3E}">
        <p14:creationId xmlns:p14="http://schemas.microsoft.com/office/powerpoint/2010/main" val="1023661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5000">
        <p14:reveal/>
      </p:transition>
    </mc:Choice>
    <mc:Fallback>
      <p:transition spd="slow" advClick="0" advTm="5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513</Words>
  <Application>Microsoft Office PowerPoint</Application>
  <PresentationFormat>Custom</PresentationFormat>
  <Paragraphs>152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Aptos Display</vt:lpstr>
      <vt:lpstr>TT Ramillas Bold</vt:lpstr>
      <vt:lpstr>Arial</vt:lpstr>
      <vt:lpstr>Aptos</vt:lpstr>
      <vt:lpstr>Book Antiqua</vt:lpstr>
      <vt:lpstr>Calibri</vt:lpstr>
      <vt:lpstr>Office Theme</vt:lpstr>
      <vt:lpstr>1_Office Theme</vt:lpstr>
      <vt:lpstr>Kappa Alpha Psi Fraternity, Incorporated Southwestern Province 90th Southwestern Province Council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Kappa Alpha Psi Fraternity, Incorporated Southwestern Province 90th Southwestern Province Council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90th SWP Council Presentation Memorial Service 2026.pptx</dc:title>
  <cp:lastModifiedBy>Walker, Ray</cp:lastModifiedBy>
  <cp:revision>3</cp:revision>
  <dcterms:created xsi:type="dcterms:W3CDTF">2006-08-16T00:00:00Z</dcterms:created>
  <dcterms:modified xsi:type="dcterms:W3CDTF">2026-03-28T00:49:47Z</dcterms:modified>
  <dc:identifier>DAHE5PnH8RA</dc:identifier>
</cp:coreProperties>
</file>