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256" r:id="rId2"/>
    <p:sldId id="273" r:id="rId3"/>
    <p:sldId id="277" r:id="rId4"/>
    <p:sldId id="285" r:id="rId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80000"/>
    <a:srgbClr val="6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91" autoAdjust="0"/>
  </p:normalViewPr>
  <p:slideViewPr>
    <p:cSldViewPr>
      <p:cViewPr>
        <p:scale>
          <a:sx n="75" d="100"/>
          <a:sy n="75" d="100"/>
        </p:scale>
        <p:origin x="-900" y="96"/>
      </p:cViewPr>
      <p:guideLst>
        <p:guide orient="horz" pos="2160"/>
        <p:guide pos="2880"/>
      </p:guideLst>
    </p:cSldViewPr>
  </p:slideViewPr>
  <p:outlineViewPr>
    <p:cViewPr>
      <p:scale>
        <a:sx n="33" d="100"/>
        <a:sy n="33" d="100"/>
      </p:scale>
      <p:origin x="0" y="222"/>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ECA203D-E9BF-44D8-B7CE-67E3E75AA7BE}" type="datetimeFigureOut">
              <a:rPr lang="en-US"/>
              <a:pPr>
                <a:defRPr/>
              </a:pPr>
              <a:t>8/27/2014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46FBE40-68C9-4832-95B2-AF99162C4BF9}" type="slidenum">
              <a:rPr lang="en-US"/>
              <a:pPr>
                <a:defRPr/>
              </a:pPr>
              <a:t>‹#›</a:t>
            </a:fld>
            <a:endParaRPr lang="en-US"/>
          </a:p>
        </p:txBody>
      </p:sp>
    </p:spTree>
    <p:extLst>
      <p:ext uri="{BB962C8B-B14F-4D97-AF65-F5344CB8AC3E}">
        <p14:creationId xmlns:p14="http://schemas.microsoft.com/office/powerpoint/2010/main" val="3089944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DDA5FC0-5DE4-4756-B5A1-5F8F699AA76E}" type="datetimeFigureOut">
              <a:rPr lang="en-US"/>
              <a:pPr>
                <a:defRPr/>
              </a:pPr>
              <a:t>8/27/2014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6587969-6CAA-4F87-AC3B-9D443D81A438}" type="slidenum">
              <a:rPr lang="en-US"/>
              <a:pPr>
                <a:defRPr/>
              </a:pPr>
              <a:t>‹#›</a:t>
            </a:fld>
            <a:endParaRPr lang="en-US"/>
          </a:p>
        </p:txBody>
      </p:sp>
    </p:spTree>
    <p:extLst>
      <p:ext uri="{BB962C8B-B14F-4D97-AF65-F5344CB8AC3E}">
        <p14:creationId xmlns:p14="http://schemas.microsoft.com/office/powerpoint/2010/main" val="35610226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A932FC-F472-4A3C-854D-B02C96FE65C1}" type="slidenum">
              <a:rPr lang="en-US" smtClean="0"/>
              <a:pPr fontAlgn="base">
                <a:spcBef>
                  <a:spcPct val="0"/>
                </a:spcBef>
                <a:spcAft>
                  <a:spcPct val="0"/>
                </a:spcAft>
                <a:defRPr/>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993775"/>
          </a:xfrm>
          <a:prstGeom prst="rect">
            <a:avLst/>
          </a:prstGeom>
        </p:spPr>
        <p:txBody>
          <a:bodyPr/>
          <a:lstStyle>
            <a:lvl1pPr>
              <a:defRPr sz="4000" b="1" baseline="0">
                <a:solidFill>
                  <a:srgbClr val="480000"/>
                </a:solidFill>
                <a:latin typeface="Garamond"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581400"/>
            <a:ext cx="8229600" cy="914400"/>
          </a:xfrm>
        </p:spPr>
        <p:txBody>
          <a:bodyPr/>
          <a:lstStyle>
            <a:lvl1pPr marL="0" indent="0" algn="l">
              <a:buNone/>
              <a:defRPr lang="el-GR" sz="2400" b="1" smtClean="0">
                <a:solidFill>
                  <a:srgbClr val="640000"/>
                </a:solidFill>
                <a:latin typeface="Garamond"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110199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374119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12700" y="1600200"/>
            <a:ext cx="909002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0" y="6019800"/>
            <a:ext cx="9144000" cy="70643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defRPr/>
            </a:pPr>
            <a:endParaRPr lang="en-US" sz="2000"/>
          </a:p>
        </p:txBody>
      </p:sp>
      <p:pic>
        <p:nvPicPr>
          <p:cNvPr id="8" name="Picture 7" descr="Founders.jpg"/>
          <p:cNvPicPr>
            <a:picLocks noChangeAspect="1"/>
          </p:cNvPicPr>
          <p:nvPr/>
        </p:nvPicPr>
        <p:blipFill>
          <a:blip r:embed="rId4"/>
          <a:stretch>
            <a:fillRect/>
          </a:stretch>
        </p:blipFill>
        <p:spPr>
          <a:xfrm>
            <a:off x="6858000" y="604043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9" name="Text Box 10"/>
          <p:cNvSpPr txBox="1">
            <a:spLocks noChangeArrowheads="1"/>
          </p:cNvSpPr>
          <p:nvPr/>
        </p:nvSpPr>
        <p:spPr bwMode="auto">
          <a:xfrm>
            <a:off x="1600200" y="6159500"/>
            <a:ext cx="5334000" cy="433388"/>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dirty="0">
                <a:solidFill>
                  <a:schemeClr val="bg1"/>
                </a:solidFill>
                <a:latin typeface="Garamond" pitchFamily="18" charset="0"/>
              </a:rPr>
              <a:t>100 Years and Building…The Journey Continues</a:t>
            </a:r>
          </a:p>
        </p:txBody>
      </p:sp>
      <p:sp>
        <p:nvSpPr>
          <p:cNvPr id="10" name="Text Box 9"/>
          <p:cNvSpPr txBox="1">
            <a:spLocks noChangeArrowheads="1"/>
          </p:cNvSpPr>
          <p:nvPr/>
        </p:nvSpPr>
        <p:spPr bwMode="auto">
          <a:xfrm>
            <a:off x="1631950" y="106363"/>
            <a:ext cx="6019800" cy="1036637"/>
          </a:xfrm>
          <a:prstGeom prst="rect">
            <a:avLst/>
          </a:prstGeom>
          <a:noFill/>
          <a:ln w="9525">
            <a:noFill/>
            <a:miter lim="800000"/>
            <a:headEnd/>
            <a:tailEnd/>
          </a:ln>
          <a:effectLst/>
        </p:spPr>
        <p:txBody>
          <a:bodyPr/>
          <a:lstStyle/>
          <a:p>
            <a:pPr algn="ctr" fontAlgn="auto">
              <a:spcBef>
                <a:spcPts val="0"/>
              </a:spcBef>
              <a:spcAft>
                <a:spcPts val="0"/>
              </a:spcAft>
              <a:defRPr/>
            </a:pPr>
            <a:r>
              <a:rPr lang="en-US" sz="3200" b="1" dirty="0">
                <a:solidFill>
                  <a:srgbClr val="480000"/>
                </a:solidFill>
                <a:effectLst>
                  <a:outerShdw blurRad="38100" dist="38100" dir="2700000" algn="tl">
                    <a:srgbClr val="C0C0C0"/>
                  </a:outerShdw>
                </a:effectLst>
                <a:latin typeface="Garamond" pitchFamily="18" charset="0"/>
                <a:cs typeface="+mn-cs"/>
              </a:rPr>
              <a:t>Kappa Alpha Psi Fraternity, Inc.</a:t>
            </a:r>
          </a:p>
          <a:p>
            <a:pPr algn="ctr" fontAlgn="auto">
              <a:spcBef>
                <a:spcPts val="0"/>
              </a:spcBef>
              <a:spcAft>
                <a:spcPts val="0"/>
              </a:spcAft>
              <a:defRPr/>
            </a:pPr>
            <a:r>
              <a:rPr lang="en-US" sz="3200" b="1" dirty="0">
                <a:solidFill>
                  <a:srgbClr val="480000"/>
                </a:solidFill>
                <a:effectLst>
                  <a:outerShdw blurRad="38100" dist="38100" dir="2700000" algn="tl">
                    <a:srgbClr val="C0C0C0"/>
                  </a:outerShdw>
                </a:effectLst>
                <a:latin typeface="Garamond" pitchFamily="18" charset="0"/>
                <a:cs typeface="+mn-cs"/>
              </a:rPr>
              <a:t>Southwestern Province</a:t>
            </a:r>
          </a:p>
        </p:txBody>
      </p:sp>
      <p:pic>
        <p:nvPicPr>
          <p:cNvPr id="1031" name="Picture 26" descr="Coat of Arms Legac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381000"/>
            <a:ext cx="1143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6" descr="Coat of Arms Legacy"/>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43800" y="381000"/>
            <a:ext cx="1143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2700" y="6019800"/>
            <a:ext cx="1733550" cy="830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034" name="Text Box 3"/>
          <p:cNvSpPr txBox="1">
            <a:spLocks noChangeArrowheads="1"/>
          </p:cNvSpPr>
          <p:nvPr userDrawn="1"/>
        </p:nvSpPr>
        <p:spPr bwMode="auto">
          <a:xfrm>
            <a:off x="339725" y="6627813"/>
            <a:ext cx="1079500" cy="196850"/>
          </a:xfrm>
          <a:prstGeom prst="rect">
            <a:avLst/>
          </a:prstGeom>
          <a:gradFill rotWithShape="1">
            <a:gsLst>
              <a:gs pos="0">
                <a:srgbClr val="5E0000"/>
              </a:gs>
              <a:gs pos="50000">
                <a:srgbClr val="CC0000"/>
              </a:gs>
              <a:gs pos="100000">
                <a:srgbClr val="5E0000"/>
              </a:gs>
            </a:gsLst>
            <a:lin ang="5400000" scaled="1"/>
          </a:gradFill>
          <a:ln>
            <a:noFill/>
          </a:ln>
          <a:effectLst/>
          <a:extLst>
            <a:ext uri="{91240B29-F687-4F45-9708-019B960494DF}">
              <a14:hiddenLine xmlns:a14="http://schemas.microsoft.com/office/drawing/2010/main" w="9525" algn="in">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900" b="1" smtClean="0">
                <a:solidFill>
                  <a:srgbClr val="FFFFFF"/>
                </a:solidFill>
                <a:latin typeface="Times New Roman" pitchFamily="18" charset="0"/>
              </a:rPr>
              <a:t>Fort Worth, Texas</a:t>
            </a:r>
            <a:endParaRPr lang="en-US" altLang="en-US" smtClean="0"/>
          </a:p>
        </p:txBody>
      </p:sp>
      <p:pic>
        <p:nvPicPr>
          <p:cNvPr id="1035" name="Picture 2"/>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651750" y="4876800"/>
            <a:ext cx="1450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676400"/>
            <a:ext cx="8915400" cy="4016375"/>
          </a:xfrm>
          <a:prstGeom prst="rect">
            <a:avLst/>
          </a:prstGeom>
          <a:noFill/>
        </p:spPr>
        <p:txBody>
          <a:bodyPr>
            <a:spAutoFit/>
          </a:bodyPr>
          <a:lstStyle/>
          <a:p>
            <a:pPr>
              <a:lnSpc>
                <a:spcPct val="150000"/>
              </a:lnSpc>
              <a:spcBef>
                <a:spcPts val="600"/>
              </a:spcBef>
              <a:defRPr/>
            </a:pPr>
            <a:r>
              <a:rPr lang="en-US" sz="3200" b="1" dirty="0">
                <a:solidFill>
                  <a:srgbClr val="480000"/>
                </a:solidFill>
                <a:effectLst>
                  <a:outerShdw blurRad="38100" dist="38100" dir="2700000" algn="tl">
                    <a:srgbClr val="C0C0C0"/>
                  </a:outerShdw>
                </a:effectLst>
                <a:latin typeface="Garamond" pitchFamily="18" charset="0"/>
              </a:rPr>
              <a:t>Healthy </a:t>
            </a:r>
            <a:r>
              <a:rPr lang="en-US" sz="3200" b="1" dirty="0">
                <a:solidFill>
                  <a:srgbClr val="480000"/>
                </a:solidFill>
                <a:effectLst>
                  <a:outerShdw blurRad="38100" dist="38100" dir="2700000" algn="tl">
                    <a:srgbClr val="C0C0C0"/>
                  </a:outerShdw>
                </a:effectLst>
                <a:latin typeface="Garamond" pitchFamily="18" charset="0"/>
              </a:rPr>
              <a:t>Kappa, Healthy Communities </a:t>
            </a:r>
            <a:r>
              <a:rPr lang="en-US" sz="3200" b="1" dirty="0">
                <a:solidFill>
                  <a:srgbClr val="480000"/>
                </a:solidFill>
                <a:effectLst>
                  <a:outerShdw blurRad="38100" dist="38100" dir="2700000" algn="tl">
                    <a:srgbClr val="C0C0C0"/>
                  </a:outerShdw>
                </a:effectLst>
                <a:latin typeface="Garamond" pitchFamily="18" charset="0"/>
              </a:rPr>
              <a:t>Initiative</a:t>
            </a:r>
          </a:p>
          <a:p>
            <a:pPr algn="ctr">
              <a:lnSpc>
                <a:spcPct val="150000"/>
              </a:lnSpc>
              <a:spcBef>
                <a:spcPts val="600"/>
              </a:spcBef>
              <a:defRPr/>
            </a:pPr>
            <a:r>
              <a:rPr lang="en-US" sz="3200" b="1" dirty="0">
                <a:solidFill>
                  <a:srgbClr val="480000"/>
                </a:solidFill>
                <a:effectLst>
                  <a:outerShdw blurRad="38100" dist="38100" dir="2700000" algn="tl">
                    <a:srgbClr val="C0C0C0"/>
                  </a:outerShdw>
                </a:effectLst>
                <a:latin typeface="Garamond" pitchFamily="18" charset="0"/>
              </a:rPr>
              <a:t>Southwestern </a:t>
            </a:r>
            <a:r>
              <a:rPr lang="en-US" sz="3200" b="1" dirty="0">
                <a:solidFill>
                  <a:srgbClr val="480000"/>
                </a:solidFill>
                <a:effectLst>
                  <a:outerShdw blurRad="38100" dist="38100" dir="2700000" algn="tl">
                    <a:srgbClr val="C0C0C0"/>
                  </a:outerShdw>
                </a:effectLst>
                <a:latin typeface="Garamond" pitchFamily="18" charset="0"/>
              </a:rPr>
              <a:t>Province </a:t>
            </a:r>
            <a:r>
              <a:rPr lang="en-US" sz="3200" b="1" dirty="0">
                <a:solidFill>
                  <a:srgbClr val="480000"/>
                </a:solidFill>
                <a:effectLst>
                  <a:outerShdw blurRad="38100" dist="38100" dir="2700000" algn="tl">
                    <a:srgbClr val="C0C0C0"/>
                  </a:outerShdw>
                </a:effectLst>
                <a:latin typeface="Garamond" pitchFamily="18" charset="0"/>
              </a:rPr>
              <a:t>Chairman</a:t>
            </a:r>
          </a:p>
          <a:p>
            <a:pPr algn="ctr">
              <a:lnSpc>
                <a:spcPct val="150000"/>
              </a:lnSpc>
              <a:spcBef>
                <a:spcPts val="600"/>
              </a:spcBef>
              <a:defRPr/>
            </a:pPr>
            <a:r>
              <a:rPr lang="en-US" sz="3200" b="1" dirty="0">
                <a:solidFill>
                  <a:srgbClr val="480000"/>
                </a:solidFill>
                <a:effectLst>
                  <a:outerShdw blurRad="38100" dist="38100" dir="2700000" algn="tl">
                    <a:srgbClr val="C0C0C0"/>
                  </a:outerShdw>
                </a:effectLst>
                <a:latin typeface="Garamond" pitchFamily="18" charset="0"/>
              </a:rPr>
              <a:t>Samuel </a:t>
            </a:r>
            <a:r>
              <a:rPr lang="en-US" sz="3200" b="1" dirty="0">
                <a:solidFill>
                  <a:srgbClr val="480000"/>
                </a:solidFill>
                <a:effectLst>
                  <a:outerShdw blurRad="38100" dist="38100" dir="2700000" algn="tl">
                    <a:srgbClr val="C0C0C0"/>
                  </a:outerShdw>
                </a:effectLst>
                <a:latin typeface="Garamond" pitchFamily="18" charset="0"/>
              </a:rPr>
              <a:t>Odom, Ph.D.</a:t>
            </a:r>
          </a:p>
          <a:p>
            <a:pPr algn="ctr">
              <a:lnSpc>
                <a:spcPct val="150000"/>
              </a:lnSpc>
              <a:spcBef>
                <a:spcPts val="600"/>
              </a:spcBef>
              <a:defRPr/>
            </a:pPr>
            <a:endParaRPr lang="en-US" sz="3200" b="1" dirty="0">
              <a:solidFill>
                <a:srgbClr val="480000"/>
              </a:solidFill>
              <a:effectLst>
                <a:outerShdw blurRad="38100" dist="38100" dir="2700000" algn="tl">
                  <a:srgbClr val="C0C0C0"/>
                </a:outerShdw>
              </a:effectLst>
              <a:latin typeface="Garamond" pitchFamily="18" charset="0"/>
            </a:endParaRPr>
          </a:p>
          <a:p>
            <a:pPr>
              <a:spcBef>
                <a:spcPct val="50000"/>
              </a:spcBef>
              <a:defRPr/>
            </a:pPr>
            <a:endParaRPr lang="en-US" sz="3200" b="1" dirty="0">
              <a:solidFill>
                <a:srgbClr val="480000"/>
              </a:solidFill>
              <a:effectLst>
                <a:outerShdw blurRad="38100" dist="38100" dir="2700000" algn="tl">
                  <a:srgbClr val="C0C0C0"/>
                </a:outerShdw>
              </a:effectLst>
              <a:latin typeface="Garamond"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2"/>
          <p:cNvSpPr>
            <a:spLocks noGrp="1"/>
          </p:cNvSpPr>
          <p:nvPr>
            <p:ph type="ctrTitle"/>
          </p:nvPr>
        </p:nvSpPr>
        <p:spPr bwMode="auto">
          <a:xfrm>
            <a:off x="304800" y="1371600"/>
            <a:ext cx="8610600" cy="457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1800" smtClean="0"/>
              <a:t>                          </a:t>
            </a:r>
            <a:r>
              <a:rPr lang="en-US" altLang="en-US" sz="2000" smtClean="0"/>
              <a:t>Healthy Kappas, Healthy Communities Initiative </a:t>
            </a:r>
            <a:r>
              <a:rPr lang="en-US" altLang="en-US" sz="1800" b="0" smtClean="0">
                <a:latin typeface="Times New Roman" pitchFamily="18" charset="0"/>
                <a:cs typeface="Times New Roman" pitchFamily="18" charset="0"/>
              </a:rPr>
              <a:t/>
            </a:r>
            <a:br>
              <a:rPr lang="en-US" altLang="en-US" sz="1800" b="0" smtClean="0">
                <a:latin typeface="Times New Roman" pitchFamily="18" charset="0"/>
                <a:cs typeface="Times New Roman" pitchFamily="18" charset="0"/>
              </a:rPr>
            </a:br>
            <a:r>
              <a:rPr lang="en-US" altLang="en-US" sz="1800" b="0" smtClean="0">
                <a:cs typeface="Times New Roman" pitchFamily="18" charset="0"/>
              </a:rPr>
              <a:t>Healthy Kappas/Healthy Communities' Initiative is spearheaded by the fraternity’s National   </a:t>
            </a:r>
            <a:br>
              <a:rPr lang="en-US" altLang="en-US" sz="1800" b="0" smtClean="0">
                <a:cs typeface="Times New Roman" pitchFamily="18" charset="0"/>
              </a:rPr>
            </a:br>
            <a:r>
              <a:rPr lang="en-US" altLang="en-US" sz="1800" b="0" smtClean="0">
                <a:cs typeface="Times New Roman" pitchFamily="18" charset="0"/>
              </a:rPr>
              <a:t>Health and Wellness Committee</a:t>
            </a:r>
            <a:br>
              <a:rPr lang="en-US" altLang="en-US" sz="1800" b="0" smtClean="0">
                <a:cs typeface="Times New Roman" pitchFamily="18" charset="0"/>
              </a:rPr>
            </a:br>
            <a:r>
              <a:rPr lang="en-US" altLang="en-US" sz="1800" b="0" smtClean="0">
                <a:cs typeface="Times New Roman" pitchFamily="18" charset="0"/>
              </a:rPr>
              <a:t/>
            </a:r>
            <a:br>
              <a:rPr lang="en-US" altLang="en-US" sz="1800" b="0" smtClean="0">
                <a:cs typeface="Times New Roman" pitchFamily="18" charset="0"/>
              </a:rPr>
            </a:br>
            <a:r>
              <a:rPr lang="en-US" altLang="en-US" sz="1800" b="0" smtClean="0">
                <a:cs typeface="Times New Roman" pitchFamily="18" charset="0"/>
              </a:rPr>
              <a:t>Healthy Kappas/Healthy Communities objective is to provide health and wellness information with measurement tools and metrics for our membership, their families and their surrounding communities; to educate them on ways to monitor their personal health status as well as to keep personal health as a priority</a:t>
            </a:r>
            <a:br>
              <a:rPr lang="en-US" altLang="en-US" sz="1800" b="0" smtClean="0">
                <a:cs typeface="Times New Roman" pitchFamily="18" charset="0"/>
              </a:rPr>
            </a:br>
            <a:r>
              <a:rPr lang="en-US" altLang="en-US" sz="1800" b="0" smtClean="0">
                <a:cs typeface="Times New Roman" pitchFamily="18" charset="0"/>
              </a:rPr>
              <a:t/>
            </a:r>
            <a:br>
              <a:rPr lang="en-US" altLang="en-US" sz="1800" b="0" smtClean="0">
                <a:cs typeface="Times New Roman" pitchFamily="18" charset="0"/>
              </a:rPr>
            </a:br>
            <a:r>
              <a:rPr lang="en-US" altLang="en-US" sz="1800" b="0" smtClean="0">
                <a:cs typeface="Times New Roman" pitchFamily="18" charset="0"/>
              </a:rPr>
              <a:t>Healthy Kappas/Healthy Communities initiative will provide ongoing communication on health and wellness issues through the use of web based digital media and other means</a:t>
            </a:r>
            <a:br>
              <a:rPr lang="en-US" altLang="en-US" sz="1800" b="0" smtClean="0">
                <a:cs typeface="Times New Roman" pitchFamily="18" charset="0"/>
              </a:rPr>
            </a:br>
            <a:r>
              <a:rPr lang="en-US" altLang="en-US" sz="1800" b="0" smtClean="0">
                <a:cs typeface="Times New Roman" pitchFamily="18" charset="0"/>
              </a:rPr>
              <a:t>Total </a:t>
            </a:r>
            <a:r>
              <a:rPr lang="en-US" altLang="en-US" sz="1800" smtClean="0">
                <a:cs typeface="Times New Roman" pitchFamily="18" charset="0"/>
              </a:rPr>
              <a:t>number</a:t>
            </a:r>
            <a:r>
              <a:rPr lang="en-US" altLang="en-US" sz="1800" b="0" smtClean="0">
                <a:cs typeface="Times New Roman" pitchFamily="18" charset="0"/>
              </a:rPr>
              <a:t> of brothers screened during the 77</a:t>
            </a:r>
            <a:r>
              <a:rPr lang="en-US" altLang="en-US" sz="1800" b="0" baseline="30000" smtClean="0">
                <a:cs typeface="Times New Roman" pitchFamily="18" charset="0"/>
              </a:rPr>
              <a:t>th</a:t>
            </a:r>
            <a:r>
              <a:rPr lang="en-US" altLang="en-US" sz="1800" b="0" smtClean="0">
                <a:cs typeface="Times New Roman" pitchFamily="18" charset="0"/>
              </a:rPr>
              <a:t> &amp; 78</a:t>
            </a:r>
            <a:r>
              <a:rPr lang="en-US" altLang="en-US" sz="1800" b="0" baseline="30000" smtClean="0">
                <a:cs typeface="Times New Roman" pitchFamily="18" charset="0"/>
              </a:rPr>
              <a:t>th</a:t>
            </a:r>
            <a:r>
              <a:rPr lang="en-US" altLang="en-US" sz="1800" b="0" smtClean="0">
                <a:cs typeface="Times New Roman" pitchFamily="18" charset="0"/>
              </a:rPr>
              <a:t> Southwestern Province Council was </a:t>
            </a:r>
            <a:r>
              <a:rPr lang="en-US" altLang="en-US" sz="1800" smtClean="0">
                <a:cs typeface="Times New Roman" pitchFamily="18" charset="0"/>
              </a:rPr>
              <a:t>130</a:t>
            </a:r>
            <a:br>
              <a:rPr lang="en-US" altLang="en-US" sz="1800" smtClean="0">
                <a:cs typeface="Times New Roman" pitchFamily="18" charset="0"/>
              </a:rPr>
            </a:br>
            <a:r>
              <a:rPr lang="en-US" altLang="en-US" sz="1800" smtClean="0">
                <a:cs typeface="Times New Roman" pitchFamily="18" charset="0"/>
              </a:rPr>
              <a:t/>
            </a:r>
            <a:br>
              <a:rPr lang="en-US" altLang="en-US" sz="1800" smtClean="0">
                <a:cs typeface="Times New Roman" pitchFamily="18" charset="0"/>
              </a:rPr>
            </a:br>
            <a:r>
              <a:rPr lang="en-US" altLang="en-US" sz="1800" b="0" smtClean="0">
                <a:cs typeface="Times New Roman" pitchFamily="18" charset="0"/>
              </a:rPr>
              <a:t>Health screenings over the last two years consisted of hypertension, blood </a:t>
            </a:r>
            <a:br>
              <a:rPr lang="en-US" altLang="en-US" sz="1800" b="0" smtClean="0">
                <a:cs typeface="Times New Roman" pitchFamily="18" charset="0"/>
              </a:rPr>
            </a:br>
            <a:r>
              <a:rPr lang="en-US" altLang="en-US" sz="1800" b="0" smtClean="0">
                <a:cs typeface="Times New Roman" pitchFamily="18" charset="0"/>
              </a:rPr>
              <a:t>glucose, vision, dental, mental health, hearing, cardiac, BMI and Sleep Apnea.</a:t>
            </a:r>
            <a:endParaRPr lang="en-US" altLang="en-US" sz="1800" b="0" smtClean="0"/>
          </a:p>
        </p:txBody>
      </p:sp>
      <p:pic>
        <p:nvPicPr>
          <p:cNvPr id="307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4724400"/>
            <a:ext cx="1600200"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2"/>
          <p:cNvSpPr>
            <a:spLocks noGrp="1"/>
          </p:cNvSpPr>
          <p:nvPr>
            <p:ph type="ctrTitle"/>
          </p:nvPr>
        </p:nvSpPr>
        <p:spPr bwMode="auto">
          <a:xfrm>
            <a:off x="762000" y="1295400"/>
            <a:ext cx="79248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smtClean="0"/>
              <a:t>Healthy Kappas, Healthy Communities Initiative </a:t>
            </a:r>
            <a:br>
              <a:rPr lang="en-US" altLang="en-US" sz="2000" smtClean="0"/>
            </a:br>
            <a:r>
              <a:rPr lang="en-US" altLang="en-US" sz="2000" smtClean="0"/>
              <a:t>Newsletter   2014............</a:t>
            </a:r>
            <a:br>
              <a:rPr lang="en-US" altLang="en-US" sz="2000" smtClean="0"/>
            </a:br>
            <a:r>
              <a:rPr lang="en-US" altLang="en-US" sz="2000" smtClean="0"/>
              <a:t/>
            </a:r>
            <a:br>
              <a:rPr lang="en-US" altLang="en-US" sz="2000" smtClean="0"/>
            </a:br>
            <a:r>
              <a:rPr lang="en-US" altLang="en-US" sz="2000" smtClean="0"/>
              <a:t/>
            </a:r>
            <a:br>
              <a:rPr lang="en-US" altLang="en-US" sz="2000" smtClean="0"/>
            </a:br>
            <a:r>
              <a:rPr lang="en-US" altLang="en-US" sz="2000" smtClean="0"/>
              <a:t/>
            </a:r>
            <a:br>
              <a:rPr lang="en-US" altLang="en-US" sz="2000" smtClean="0"/>
            </a:br>
            <a:r>
              <a:rPr lang="en-US" altLang="en-US" sz="2000" smtClean="0"/>
              <a:t>  </a:t>
            </a:r>
            <a:r>
              <a:rPr lang="en-US" altLang="en-US" sz="3200" smtClean="0"/>
              <a:t/>
            </a:r>
            <a:br>
              <a:rPr lang="en-US" altLang="en-US" sz="3200" smtClean="0"/>
            </a:br>
            <a:endParaRPr lang="en-US" altLang="en-US" sz="3200" smtClean="0"/>
          </a:p>
        </p:txBody>
      </p:sp>
      <p:sp>
        <p:nvSpPr>
          <p:cNvPr id="4099" name="Content Placeholder 1"/>
          <p:cNvSpPr>
            <a:spLocks noGrp="1"/>
          </p:cNvSpPr>
          <p:nvPr>
            <p:ph type="subTitle" idx="1"/>
          </p:nvPr>
        </p:nvSpPr>
        <p:spPr>
          <a:xfrm>
            <a:off x="152400" y="2209800"/>
            <a:ext cx="8534400" cy="2590800"/>
          </a:xfrm>
        </p:spPr>
        <p:txBody>
          <a:bodyPr/>
          <a:lstStyle/>
          <a:p>
            <a:pPr>
              <a:buClr>
                <a:srgbClr val="480000"/>
              </a:buClr>
              <a:buFont typeface="Symbol" pitchFamily="18" charset="2"/>
              <a:buChar char="¨"/>
            </a:pPr>
            <a:r>
              <a:rPr lang="en-US" altLang="en-US" sz="2000"/>
              <a:t>    </a:t>
            </a:r>
            <a:r>
              <a:rPr lang="en-US" altLang="en-US" sz="2000" b="0">
                <a:solidFill>
                  <a:srgbClr val="480000"/>
                </a:solidFill>
              </a:rPr>
              <a:t>The quarterly (4) newsletter will be published in conjunction with the  </a:t>
            </a:r>
          </a:p>
          <a:p>
            <a:pPr>
              <a:buClr>
                <a:srgbClr val="480000"/>
              </a:buClr>
            </a:pPr>
            <a:r>
              <a:rPr lang="en-US" altLang="en-US" sz="2000" b="0">
                <a:solidFill>
                  <a:srgbClr val="480000"/>
                </a:solidFill>
              </a:rPr>
              <a:t>       Journal of Kappa Alpha Psi (KA</a:t>
            </a:r>
            <a:r>
              <a:rPr altLang="en-US" sz="2000" b="0">
                <a:solidFill>
                  <a:srgbClr val="480000"/>
                </a:solidFill>
              </a:rPr>
              <a:t>Ψ)</a:t>
            </a:r>
            <a:r>
              <a:rPr lang="en-US" altLang="en-US" sz="2000" b="0">
                <a:solidFill>
                  <a:srgbClr val="480000"/>
                </a:solidFill>
              </a:rPr>
              <a:t> Fraternity, Incorporated (Summer,  </a:t>
            </a:r>
          </a:p>
          <a:p>
            <a:pPr>
              <a:buClr>
                <a:srgbClr val="480000"/>
              </a:buClr>
            </a:pPr>
            <a:r>
              <a:rPr lang="en-US" altLang="en-US" sz="2000" b="0">
                <a:solidFill>
                  <a:srgbClr val="480000"/>
                </a:solidFill>
              </a:rPr>
              <a:t>       Winter, Spring &amp; Fall)</a:t>
            </a:r>
          </a:p>
          <a:p>
            <a:pPr>
              <a:buClr>
                <a:srgbClr val="480000"/>
              </a:buClr>
              <a:buFont typeface="Symbol" pitchFamily="18" charset="2"/>
              <a:buChar char="¨"/>
            </a:pPr>
            <a:r>
              <a:rPr lang="en-US" altLang="en-US" sz="2000" b="0">
                <a:solidFill>
                  <a:srgbClr val="480000"/>
                </a:solidFill>
              </a:rPr>
              <a:t>    The newsletter will focus on various health disparities, statistics and  </a:t>
            </a:r>
          </a:p>
          <a:p>
            <a:pPr>
              <a:buClr>
                <a:srgbClr val="480000"/>
              </a:buClr>
            </a:pPr>
            <a:r>
              <a:rPr lang="en-US" altLang="en-US" sz="2000" b="0">
                <a:solidFill>
                  <a:srgbClr val="480000"/>
                </a:solidFill>
              </a:rPr>
              <a:t>       health tips from a holistic perspective </a:t>
            </a:r>
          </a:p>
          <a:p>
            <a:pPr>
              <a:buClr>
                <a:srgbClr val="480000"/>
              </a:buClr>
              <a:buFont typeface="Symbol" pitchFamily="18" charset="2"/>
              <a:buChar char="¨"/>
            </a:pPr>
            <a:r>
              <a:rPr lang="en-US" altLang="en-US" sz="2000" b="0">
                <a:solidFill>
                  <a:srgbClr val="480000"/>
                </a:solidFill>
              </a:rPr>
              <a:t>    The </a:t>
            </a:r>
            <a:r>
              <a:rPr lang="en-US" altLang="en-US" sz="2000" b="0" i="1">
                <a:solidFill>
                  <a:srgbClr val="480000"/>
                </a:solidFill>
              </a:rPr>
              <a:t>first </a:t>
            </a:r>
            <a:r>
              <a:rPr lang="en-US" altLang="en-US" sz="2000" b="0">
                <a:solidFill>
                  <a:srgbClr val="480000"/>
                </a:solidFill>
              </a:rPr>
              <a:t>Healthy Kappas, Healthy Communities Initiative  newsletter was </a:t>
            </a:r>
          </a:p>
          <a:p>
            <a:pPr>
              <a:buClr>
                <a:srgbClr val="480000"/>
              </a:buClr>
            </a:pPr>
            <a:r>
              <a:rPr lang="en-US" altLang="en-US" sz="2000" b="0">
                <a:solidFill>
                  <a:srgbClr val="480000"/>
                </a:solidFill>
              </a:rPr>
              <a:t>       published/disseminated in April 2014 which featured ‘</a:t>
            </a:r>
            <a:r>
              <a:rPr lang="en-US" altLang="en-US" sz="2000" b="0" i="1">
                <a:solidFill>
                  <a:srgbClr val="480000"/>
                </a:solidFill>
              </a:rPr>
              <a:t>Hazing and </a:t>
            </a:r>
          </a:p>
          <a:p>
            <a:pPr>
              <a:buClr>
                <a:srgbClr val="480000"/>
              </a:buClr>
            </a:pPr>
            <a:r>
              <a:rPr lang="en-US" altLang="en-US" sz="2000" b="0" i="1">
                <a:solidFill>
                  <a:srgbClr val="480000"/>
                </a:solidFill>
              </a:rPr>
              <a:t>       Psychopathology</a:t>
            </a:r>
            <a:r>
              <a:rPr lang="en-US" altLang="en-US" sz="2000" b="0">
                <a:solidFill>
                  <a:srgbClr val="480000"/>
                </a:solidFill>
              </a:rPr>
              <a:t>’ by Brother Dr. Roger L.  Wortham</a:t>
            </a:r>
          </a:p>
          <a:p>
            <a:pPr>
              <a:buClr>
                <a:srgbClr val="480000"/>
              </a:buClr>
            </a:pPr>
            <a:r>
              <a:rPr lang="en-US" altLang="en-US" sz="2000" b="0">
                <a:solidFill>
                  <a:srgbClr val="480000"/>
                </a:solidFill>
              </a:rPr>
              <a:t>      </a:t>
            </a:r>
          </a:p>
        </p:txBody>
      </p:sp>
      <p:pic>
        <p:nvPicPr>
          <p:cNvPr id="410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4724400"/>
            <a:ext cx="1600200" cy="128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1"/>
          <p:cNvSpPr>
            <a:spLocks noGrp="1"/>
          </p:cNvSpPr>
          <p:nvPr>
            <p:ph idx="1"/>
          </p:nvPr>
        </p:nvSpPr>
        <p:spPr>
          <a:xfrm>
            <a:off x="228600" y="1295400"/>
            <a:ext cx="8915400" cy="4648200"/>
          </a:xfrm>
        </p:spPr>
        <p:txBody>
          <a:bodyPr/>
          <a:lstStyle/>
          <a:p>
            <a:pPr algn="ctr">
              <a:buFont typeface="Arial" charset="0"/>
              <a:buNone/>
            </a:pPr>
            <a:endParaRPr lang="en-US" altLang="en-US" b="1" smtClean="0">
              <a:solidFill>
                <a:srgbClr val="480000"/>
              </a:solidFill>
              <a:latin typeface="Garamond" pitchFamily="18" charset="0"/>
            </a:endParaRPr>
          </a:p>
          <a:p>
            <a:pPr algn="ctr">
              <a:buFont typeface="Arial" charset="0"/>
              <a:buNone/>
            </a:pPr>
            <a:r>
              <a:rPr lang="en-US" altLang="en-US" b="1" smtClean="0">
                <a:solidFill>
                  <a:srgbClr val="480000"/>
                </a:solidFill>
                <a:latin typeface="Garamond" pitchFamily="18" charset="0"/>
              </a:rPr>
              <a:t>Who We Are</a:t>
            </a:r>
          </a:p>
          <a:p>
            <a:pPr algn="ctr">
              <a:buFont typeface="Arial" charset="0"/>
              <a:buNone/>
            </a:pPr>
            <a:r>
              <a:rPr lang="en-US" altLang="en-US" smtClean="0">
                <a:solidFill>
                  <a:srgbClr val="480000"/>
                </a:solidFill>
                <a:latin typeface="Garamond" pitchFamily="18" charset="0"/>
              </a:rPr>
              <a:t>36</a:t>
            </a:r>
            <a:r>
              <a:rPr lang="en-US" altLang="en-US" baseline="30000" smtClean="0">
                <a:solidFill>
                  <a:srgbClr val="480000"/>
                </a:solidFill>
                <a:latin typeface="Garamond" pitchFamily="18" charset="0"/>
              </a:rPr>
              <a:t>th</a:t>
            </a:r>
            <a:r>
              <a:rPr lang="en-US" altLang="en-US" smtClean="0">
                <a:solidFill>
                  <a:srgbClr val="480000"/>
                </a:solidFill>
                <a:latin typeface="Garamond" pitchFamily="18" charset="0"/>
              </a:rPr>
              <a:t> C. Rodger Wilson Leadership Conference </a:t>
            </a:r>
          </a:p>
          <a:p>
            <a:pPr>
              <a:buFont typeface="Arial" charset="0"/>
              <a:buNone/>
            </a:pPr>
            <a:r>
              <a:rPr lang="en-US" altLang="en-US" b="1" smtClean="0">
                <a:solidFill>
                  <a:srgbClr val="480000"/>
                </a:solidFill>
                <a:latin typeface="Garamond" pitchFamily="18" charset="0"/>
              </a:rPr>
              <a:t>“100 Years and Building: The Journey Continues”</a:t>
            </a:r>
          </a:p>
          <a:p>
            <a:pPr algn="ctr">
              <a:buFont typeface="Arial" charset="0"/>
              <a:buNone/>
            </a:pPr>
            <a:r>
              <a:rPr lang="en-US" altLang="en-US" smtClean="0">
                <a:solidFill>
                  <a:srgbClr val="480000"/>
                </a:solidFill>
                <a:latin typeface="Garamond" pitchFamily="18" charset="0"/>
              </a:rPr>
              <a:t>Informed Brothers </a:t>
            </a:r>
          </a:p>
          <a:p>
            <a:pPr algn="ctr">
              <a:buFont typeface="Arial" charset="0"/>
              <a:buNone/>
            </a:pPr>
            <a:r>
              <a:rPr lang="en-US" altLang="en-US" smtClean="0">
                <a:solidFill>
                  <a:srgbClr val="480000"/>
                </a:solidFill>
                <a:latin typeface="Garamond" pitchFamily="18" charset="0"/>
              </a:rPr>
              <a:t>Trained Brothers </a:t>
            </a:r>
          </a:p>
          <a:p>
            <a:pPr algn="ctr">
              <a:buFont typeface="Arial" charset="0"/>
              <a:buNone/>
            </a:pPr>
            <a:r>
              <a:rPr lang="en-US" altLang="en-US" smtClean="0">
                <a:solidFill>
                  <a:srgbClr val="480000"/>
                </a:solidFill>
                <a:latin typeface="Garamond" pitchFamily="18" charset="0"/>
              </a:rPr>
              <a:t>Accountable Brothers  </a:t>
            </a:r>
          </a:p>
          <a:p>
            <a:endParaRPr lang="en-US" altLang="en-US" b="1"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WP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SWP PowerPoint Template</Template>
  <TotalTime>1566</TotalTime>
  <Words>143</Words>
  <Application>Microsoft Office PowerPoint</Application>
  <PresentationFormat>On-screen Show (4:3)</PresentationFormat>
  <Paragraphs>22</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Garamond</vt:lpstr>
      <vt:lpstr>Times New Roman</vt:lpstr>
      <vt:lpstr>Symbol</vt:lpstr>
      <vt:lpstr>SWP PowerPoint Template</vt:lpstr>
      <vt:lpstr>PowerPoint Presentation</vt:lpstr>
      <vt:lpstr>                          Healthy Kappas, Healthy Communities Initiative  Healthy Kappas/Healthy Communities' Initiative is spearheaded by the fraternity’s National    Health and Wellness Committee  Healthy Kappas/Healthy Communities objective is to provide health and wellness information with measurement tools and metrics for our membership, their families and their surrounding communities; to educate them on ways to monitor their personal health status as well as to keep personal health as a priority  Healthy Kappas/Healthy Communities initiative will provide ongoing communication on health and wellness issues through the use of web based digital media and other means Total number of brothers screened during the 77th &amp; 78th Southwestern Province Council was 130  Health screenings over the last two years consisted of hypertension, blood  glucose, vision, dental, mental health, hearing, cardiac, BMI and Sleep Apnea.</vt:lpstr>
      <vt:lpstr>Healthy Kappas, Healthy Communities Initiative  Newsletter   2014............       </vt:lpstr>
      <vt:lpstr>PowerPoint Presentation</vt:lpstr>
    </vt:vector>
  </TitlesOfParts>
  <Company>RTSC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Samuel Odom, PhD</dc:creator>
  <cp:lastModifiedBy>WFFuser</cp:lastModifiedBy>
  <cp:revision>147</cp:revision>
  <dcterms:created xsi:type="dcterms:W3CDTF">2012-09-05T00:01:02Z</dcterms:created>
  <dcterms:modified xsi:type="dcterms:W3CDTF">2014-08-28T03:03:50Z</dcterms:modified>
</cp:coreProperties>
</file>