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slides/slide9.xml" ContentType="application/vnd.openxmlformats-officedocument.presentationml.slide+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notesSlides/notesSlide7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756" r:id="rId1"/>
  </p:sldMasterIdLst>
  <p:notesMasterIdLst>
    <p:notesMasterId r:id="rId11"/>
  </p:notesMasterIdLst>
  <p:sldIdLst>
    <p:sldId id="256" r:id="rId2"/>
    <p:sldId id="268" r:id="rId3"/>
    <p:sldId id="257" r:id="rId4"/>
    <p:sldId id="269" r:id="rId5"/>
    <p:sldId id="270" r:id="rId6"/>
    <p:sldId id="271" r:id="rId7"/>
    <p:sldId id="272" r:id="rId8"/>
    <p:sldId id="274" r:id="rId9"/>
    <p:sldId id="275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127" charset="0"/>
        <a:ea typeface="ＭＳ Ｐゴシック" pitchFamily="127" charset="-128"/>
        <a:cs typeface="ＭＳ Ｐゴシック" pitchFamily="127" charset="-128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127" charset="0"/>
        <a:ea typeface="ＭＳ Ｐゴシック" pitchFamily="127" charset="-128"/>
        <a:cs typeface="ＭＳ Ｐゴシック" pitchFamily="127" charset="-128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127" charset="0"/>
        <a:ea typeface="ＭＳ Ｐゴシック" pitchFamily="127" charset="-128"/>
        <a:cs typeface="ＭＳ Ｐゴシック" pitchFamily="127" charset="-128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127" charset="0"/>
        <a:ea typeface="ＭＳ Ｐゴシック" pitchFamily="127" charset="-128"/>
        <a:cs typeface="ＭＳ Ｐゴシック" pitchFamily="127" charset="-128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127" charset="0"/>
        <a:ea typeface="ＭＳ Ｐゴシック" pitchFamily="127" charset="-128"/>
        <a:cs typeface="ＭＳ Ｐゴシック" pitchFamily="127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127" charset="0"/>
        <a:ea typeface="ＭＳ Ｐゴシック" pitchFamily="127" charset="-128"/>
        <a:cs typeface="ＭＳ Ｐゴシック" pitchFamily="127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127" charset="0"/>
        <a:ea typeface="ＭＳ Ｐゴシック" pitchFamily="127" charset="-128"/>
        <a:cs typeface="ＭＳ Ｐゴシック" pitchFamily="127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127" charset="0"/>
        <a:ea typeface="ＭＳ Ｐゴシック" pitchFamily="127" charset="-128"/>
        <a:cs typeface="ＭＳ Ｐゴシック" pitchFamily="127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127" charset="0"/>
        <a:ea typeface="ＭＳ Ｐゴシック" pitchFamily="127" charset="-128"/>
        <a:cs typeface="ＭＳ Ｐゴシック" pitchFamily="127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D5D000"/>
    <a:srgbClr val="EA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82240" autoAdjust="0"/>
  </p:normalViewPr>
  <p:slideViewPr>
    <p:cSldViewPr>
      <p:cViewPr>
        <p:scale>
          <a:sx n="75" d="100"/>
          <a:sy n="75" d="100"/>
        </p:scale>
        <p:origin x="-1216" y="-2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1B7B2DD-37F0-4939-ABCB-5017E3B1691B}" type="datetimeFigureOut">
              <a:rPr lang="en-US"/>
              <a:pPr>
                <a:defRPr/>
              </a:pPr>
              <a:t>7/13/12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9248536-1841-4957-84DD-39C32D2863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27" charset="-128"/>
        <a:cs typeface="ＭＳ Ｐゴシック" pitchFamily="127" charset="-128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27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27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27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27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60F2F0D-9FDD-4401-AC8C-816A83301C0C}" type="slidenum">
              <a:rPr lang="en-US">
                <a:ea typeface="ＭＳ Ｐゴシック" pitchFamily="127" charset="-128"/>
                <a:cs typeface="ＭＳ Ｐゴシック" pitchFamily="127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B1DC79C-D8FD-4AB5-8C00-EEA8087F33BF}" type="slidenum">
              <a:rPr lang="en-US">
                <a:ea typeface="ＭＳ Ｐゴシック" pitchFamily="127" charset="-128"/>
                <a:cs typeface="ＭＳ Ｐゴシック" pitchFamily="127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9F8497B-BEB7-4BFB-B9D2-EBFEB7C2DCA1}" type="slidenum">
              <a:rPr lang="en-US">
                <a:ea typeface="ＭＳ Ｐゴシック" pitchFamily="127" charset="-128"/>
                <a:cs typeface="ＭＳ Ｐゴシック" pitchFamily="127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7354AD1-B20A-41D6-8D11-9E8C77E3C0CB}" type="slidenum">
              <a:rPr lang="en-US">
                <a:ea typeface="ＭＳ Ｐゴシック" pitchFamily="127" charset="-128"/>
                <a:cs typeface="ＭＳ Ｐゴシック" pitchFamily="127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6225CCE-70E1-4D13-865C-0D08869C879C}" type="slidenum">
              <a:rPr lang="en-US">
                <a:ea typeface="ＭＳ Ｐゴシック" pitchFamily="127" charset="-128"/>
                <a:cs typeface="ＭＳ Ｐゴシック" pitchFamily="127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BB6185-2E7E-4066-B931-48C2C7D2377C}" type="slidenum">
              <a:rPr lang="en-US">
                <a:ea typeface="ＭＳ Ｐゴシック" pitchFamily="127" charset="-128"/>
                <a:cs typeface="ＭＳ Ｐゴシック" pitchFamily="127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CF1196E-2AB7-4012-BCCE-ED882F82DE29}" type="slidenum">
              <a:rPr lang="en-US">
                <a:ea typeface="ＭＳ Ｐゴシック" pitchFamily="127" charset="-128"/>
                <a:cs typeface="ＭＳ Ｐゴシック" pitchFamily="127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ADFFFE6-1FCD-47F4-A17A-23A90BA12548}" type="slidenum">
              <a:rPr lang="en-US">
                <a:ea typeface="ＭＳ Ｐゴシック" pitchFamily="127" charset="-128"/>
                <a:cs typeface="ＭＳ Ｐゴシック" pitchFamily="127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303C9DD-5640-40ED-8C1A-F210B33FE6E1}" type="slidenum">
              <a:rPr lang="en-US">
                <a:ea typeface="ＭＳ Ｐゴシック" pitchFamily="127" charset="-128"/>
                <a:cs typeface="ＭＳ Ｐゴシック" pitchFamily="127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>
              <a:ea typeface="ＭＳ Ｐゴシック" pitchFamily="127" charset="-128"/>
              <a:cs typeface="ＭＳ Ｐゴシック" pitchFamily="127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EFAA2-6631-4B70-A4E4-627CB94BF651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E3774-6908-49FB-AA41-8577BF83A74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56ADF-FDD9-4AA3-AB7A-AC01FB8B2BE7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70057-0EBC-4A51-AA9F-155B59B6AD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B46DD-C7DC-4156-9BE1-B1860A587426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A6536D-02F3-44E0-9837-AAA9BC9563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5BBFF-FB0B-40F7-8819-2843B9C30A20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D00F0-3FF3-4EC7-9BE9-4E27F79DE3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69E383-8EC6-4EE3-8324-F48C32EBBD11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E32F6-D9E2-435C-B694-BA0201460E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78B54-279D-4462-809A-D91BAA415C2B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EE591-560B-4FD7-9EAF-F08B3775F1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D4FC8-DE71-46BD-8FC7-724E9F68895A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FB7CF-63FA-4AA5-A62A-37E20F7D81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10AE5-2C3E-4869-9AE9-4C7A779A4FC5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6F62B-DADF-4C91-943B-1C5DB31DE4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99D03-67E6-40FB-AE46-C4654D39D658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761BA-FC36-4C76-812F-A93055B145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4BECF-34D9-41E2-BA5A-BA5AB90B9975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2310E-73DB-4601-933C-B6D121694A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767BF-0D95-4816-A40B-CBBEA4A780BF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629AD-118E-4636-B28E-3693E5DD6C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16870F1-298A-4A77-A1A1-DDB0B6E4925D}" type="datetimeFigureOut">
              <a:rPr lang="en-US"/>
              <a:pPr>
                <a:defRPr/>
              </a:pPr>
              <a:t>7/13/12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dirty="0">
                <a:solidFill>
                  <a:schemeClr val="tx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18AC4F8-16DF-4BCF-9457-CA3CF9D6D2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7" r:id="rId1"/>
    <p:sldLayoutId id="2147483766" r:id="rId2"/>
    <p:sldLayoutId id="2147483768" r:id="rId3"/>
    <p:sldLayoutId id="2147483765" r:id="rId4"/>
    <p:sldLayoutId id="2147483764" r:id="rId5"/>
    <p:sldLayoutId id="2147483763" r:id="rId6"/>
    <p:sldLayoutId id="2147483762" r:id="rId7"/>
    <p:sldLayoutId id="2147483761" r:id="rId8"/>
    <p:sldLayoutId id="2147483760" r:id="rId9"/>
    <p:sldLayoutId id="2147483759" r:id="rId10"/>
    <p:sldLayoutId id="214748375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ＭＳ Ｐゴシック" pitchFamily="127" charset="-128"/>
          <a:cs typeface="ＭＳ Ｐゴシック" pitchFamily="127" charset="-128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127" charset="0"/>
          <a:ea typeface="ＭＳ Ｐゴシック" pitchFamily="127" charset="-128"/>
          <a:cs typeface="ＭＳ Ｐゴシック" pitchFamily="127" charset="-128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127" charset="0"/>
          <a:ea typeface="ＭＳ Ｐゴシック" pitchFamily="127" charset="-128"/>
          <a:cs typeface="ＭＳ Ｐゴシック" pitchFamily="127" charset="-128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127" charset="0"/>
          <a:ea typeface="ＭＳ Ｐゴシック" pitchFamily="127" charset="-128"/>
          <a:cs typeface="ＭＳ Ｐゴシック" pitchFamily="127" charset="-128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127" charset="0"/>
          <a:ea typeface="ＭＳ Ｐゴシック" pitchFamily="127" charset="-128"/>
          <a:cs typeface="ＭＳ Ｐゴシック" pitchFamily="127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127" charset="0"/>
          <a:ea typeface="ＭＳ Ｐゴシック" pitchFamily="127" charset="-128"/>
          <a:cs typeface="ＭＳ Ｐゴシック" pitchFamily="127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127" charset="0"/>
          <a:ea typeface="ＭＳ Ｐゴシック" pitchFamily="127" charset="-128"/>
          <a:cs typeface="ＭＳ Ｐゴシック" pitchFamily="127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127" charset="0"/>
          <a:ea typeface="ＭＳ Ｐゴシック" pitchFamily="127" charset="-128"/>
          <a:cs typeface="ＭＳ Ｐゴシック" pitchFamily="127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127" charset="0"/>
          <a:ea typeface="ＭＳ Ｐゴシック" pitchFamily="127" charset="-128"/>
          <a:cs typeface="ＭＳ Ｐゴシック" pitchFamily="127" charset="-128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27" charset="2"/>
        <a:buChar char=""/>
        <a:defRPr sz="2800" kern="1200">
          <a:solidFill>
            <a:schemeClr val="tx1"/>
          </a:solidFill>
          <a:latin typeface="+mn-lt"/>
          <a:ea typeface="ＭＳ Ｐゴシック" pitchFamily="127" charset="-128"/>
          <a:cs typeface="ＭＳ Ｐゴシック" pitchFamily="127" charset="-128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27" charset="2"/>
        <a:buChar char=""/>
        <a:defRPr sz="2400" kern="1200">
          <a:solidFill>
            <a:schemeClr val="tx1"/>
          </a:solidFill>
          <a:latin typeface="+mn-lt"/>
          <a:ea typeface="ＭＳ Ｐゴシック" pitchFamily="127" charset="-128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127" charset="2"/>
        <a:buChar char=""/>
        <a:defRPr sz="2200" kern="1200">
          <a:solidFill>
            <a:schemeClr val="tx1"/>
          </a:solidFill>
          <a:latin typeface="+mn-lt"/>
          <a:ea typeface="ＭＳ Ｐゴシック" pitchFamily="127" charset="-128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27" charset="2"/>
        <a:buChar char=""/>
        <a:defRPr sz="2000" kern="1200">
          <a:solidFill>
            <a:schemeClr val="tx1"/>
          </a:solidFill>
          <a:latin typeface="+mn-lt"/>
          <a:ea typeface="ＭＳ Ｐゴシック" pitchFamily="127" charset="-128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27" charset="2"/>
        <a:buChar char=""/>
        <a:defRPr sz="2000" kern="1200">
          <a:solidFill>
            <a:schemeClr val="tx1"/>
          </a:solidFill>
          <a:latin typeface="+mn-lt"/>
          <a:ea typeface="ＭＳ Ｐゴシック" pitchFamily="127" charset="-128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3" cstate="print">
            <a:alphaModFix amt="50000"/>
            <a:duotone>
              <a:prstClr val="black"/>
              <a:srgbClr val="D9C3A5">
                <a:tint val="50000"/>
                <a:satMod val="180000"/>
              </a:srgbClr>
            </a:duotone>
            <a:lum contrast="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57200" y="914400"/>
            <a:ext cx="8229600" cy="14478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  <a:effectLst/>
                <a:latin typeface="Bell MT" pitchFamily="18" charset="0"/>
                <a:ea typeface="+mj-ea"/>
                <a:cs typeface="+mj-cs"/>
              </a:rPr>
              <a:t>C. Rodger Wilson</a:t>
            </a:r>
            <a:r>
              <a:rPr lang="en-US" sz="6000" dirty="0" smtClean="0">
                <a:solidFill>
                  <a:schemeClr val="bg1"/>
                </a:solidFill>
                <a:effectLst/>
                <a:latin typeface="Bell MT" pitchFamily="18" charset="0"/>
                <a:ea typeface="+mj-ea"/>
                <a:cs typeface="+mj-cs"/>
              </a:rPr>
              <a:t/>
            </a:r>
            <a:br>
              <a:rPr lang="en-US" sz="6000" dirty="0" smtClean="0">
                <a:solidFill>
                  <a:schemeClr val="bg1"/>
                </a:solidFill>
                <a:effectLst/>
                <a:latin typeface="Bell MT" pitchFamily="18" charset="0"/>
                <a:ea typeface="+mj-ea"/>
                <a:cs typeface="+mj-cs"/>
              </a:rPr>
            </a:br>
            <a:r>
              <a:rPr lang="en-US" sz="2700" dirty="0" smtClean="0">
                <a:solidFill>
                  <a:schemeClr val="bg1"/>
                </a:solidFill>
                <a:effectLst/>
                <a:latin typeface="Bell MT" pitchFamily="18" charset="0"/>
                <a:ea typeface="+mj-ea"/>
                <a:cs typeface="+mj-cs"/>
              </a:rPr>
              <a:t>Leadership </a:t>
            </a:r>
            <a:r>
              <a:rPr lang="en-US" sz="2700" cap="none" dirty="0" smtClean="0">
                <a:solidFill>
                  <a:schemeClr val="bg1"/>
                </a:solidFill>
                <a:effectLst/>
                <a:latin typeface="Bell MT" pitchFamily="18" charset="0"/>
                <a:ea typeface="+mj-ea"/>
                <a:cs typeface="+mj-cs"/>
              </a:rPr>
              <a:t>and</a:t>
            </a:r>
            <a:r>
              <a:rPr lang="en-US" sz="2700" dirty="0" smtClean="0">
                <a:solidFill>
                  <a:schemeClr val="bg1"/>
                </a:solidFill>
                <a:effectLst/>
                <a:latin typeface="Bell MT" pitchFamily="18" charset="0"/>
                <a:ea typeface="+mj-ea"/>
                <a:cs typeface="+mj-cs"/>
              </a:rPr>
              <a:t> Training Conference </a:t>
            </a:r>
            <a:br>
              <a:rPr lang="en-US" sz="2700" dirty="0" smtClean="0">
                <a:solidFill>
                  <a:schemeClr val="bg1"/>
                </a:solidFill>
                <a:effectLst/>
                <a:latin typeface="Bell MT" pitchFamily="18" charset="0"/>
                <a:ea typeface="+mj-ea"/>
                <a:cs typeface="+mj-cs"/>
              </a:rPr>
            </a:br>
            <a:endParaRPr lang="en-US" sz="2700" dirty="0">
              <a:solidFill>
                <a:schemeClr val="bg1"/>
              </a:solidFill>
              <a:effectLst/>
              <a:latin typeface="Bell MT" pitchFamily="18" charset="0"/>
              <a:ea typeface="+mj-ea"/>
              <a:cs typeface="+mj-cs"/>
            </a:endParaRPr>
          </a:p>
        </p:txBody>
      </p:sp>
      <p:sp>
        <p:nvSpPr>
          <p:cNvPr id="14339" name="Subtitle 6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514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i="1" smtClean="0">
                <a:solidFill>
                  <a:srgbClr val="C00000"/>
                </a:solidFill>
                <a:latin typeface="Bell MT" pitchFamily="127" charset="0"/>
              </a:rPr>
              <a:t>MAKING  THE  CAMPUS WORK  FOR  YOU</a:t>
            </a:r>
          </a:p>
          <a:p>
            <a:pPr>
              <a:lnSpc>
                <a:spcPct val="90000"/>
              </a:lnSpc>
            </a:pPr>
            <a:endParaRPr lang="en-US" sz="2400" b="1" i="1" smtClean="0">
              <a:solidFill>
                <a:srgbClr val="C00000"/>
              </a:solidFill>
              <a:latin typeface="Bell MT" pitchFamily="127" charset="0"/>
            </a:endParaRPr>
          </a:p>
          <a:p>
            <a:pPr>
              <a:lnSpc>
                <a:spcPct val="90000"/>
              </a:lnSpc>
            </a:pPr>
            <a:endParaRPr lang="en-US" sz="2400" b="1" i="1" smtClean="0">
              <a:solidFill>
                <a:srgbClr val="C00000"/>
              </a:solidFill>
              <a:latin typeface="Bell MT" pitchFamily="127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77000"/>
            <a:ext cx="9144000" cy="366713"/>
          </a:xfrm>
          <a:prstGeom prst="rect">
            <a:avLst/>
          </a:prstGeom>
          <a:solidFill>
            <a:srgbClr val="C00000"/>
          </a:solidFill>
          <a:ln cmpd="tri">
            <a:noFill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5F1E0"/>
                </a:solidFill>
                <a:latin typeface="Bell MT" pitchFamily="127" charset="0"/>
              </a:rPr>
              <a:t>KAPPA ALPHA PSI FRATERNITY, INC.                                                 </a:t>
            </a:r>
            <a:r>
              <a:rPr lang="el-GR" b="1">
                <a:solidFill>
                  <a:srgbClr val="F5F1E0"/>
                </a:solidFill>
                <a:latin typeface="Times New Roman" pitchFamily="127" charset="0"/>
                <a:ea typeface="Times New Roman" pitchFamily="127" charset="0"/>
                <a:cs typeface="Times New Roman" pitchFamily="127" charset="0"/>
              </a:rPr>
              <a:t>ΚΑΨ</a:t>
            </a:r>
            <a:r>
              <a:rPr lang="en-US" b="1">
                <a:solidFill>
                  <a:srgbClr val="F5F1E0"/>
                </a:solidFill>
                <a:latin typeface="Bell MT" pitchFamily="127" charset="0"/>
              </a:rPr>
              <a:t>  </a:t>
            </a:r>
            <a:r>
              <a:rPr lang="en-US" b="1">
                <a:solidFill>
                  <a:srgbClr val="F5F1E0"/>
                </a:solidFill>
                <a:latin typeface="Times New Roman" pitchFamily="127" charset="0"/>
                <a:ea typeface="Times New Roman" pitchFamily="127" charset="0"/>
                <a:cs typeface="Times New Roman" pitchFamily="127" charset="0"/>
              </a:rPr>
              <a:t>♦ ♦ ♦  </a:t>
            </a:r>
            <a:r>
              <a:rPr lang="el-GR" b="1">
                <a:solidFill>
                  <a:srgbClr val="F5F1E0"/>
                </a:solidFill>
                <a:latin typeface="Times New Roman" pitchFamily="127" charset="0"/>
                <a:ea typeface="Times New Roman" pitchFamily="127" charset="0"/>
                <a:cs typeface="Times New Roman" pitchFamily="127" charset="0"/>
              </a:rPr>
              <a:t>ΦΝΠ</a:t>
            </a:r>
            <a:endParaRPr lang="en-US" b="1">
              <a:solidFill>
                <a:srgbClr val="F5F1E0"/>
              </a:solidFill>
              <a:latin typeface="Book Antiqua" pitchFamily="127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3" cstate="print">
            <a:alphaModFix amt="50000"/>
            <a:duotone>
              <a:prstClr val="black"/>
              <a:srgbClr val="D9C3A5">
                <a:tint val="50000"/>
                <a:satMod val="180000"/>
              </a:srgbClr>
            </a:duotone>
            <a:lum contrast="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57200" y="457200"/>
            <a:ext cx="8229600" cy="685800"/>
          </a:xfrm>
        </p:spPr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EA0000"/>
                </a:solidFill>
                <a:ea typeface="+mj-ea"/>
                <a:cs typeface="+mj-cs"/>
              </a:rPr>
              <a:t>We Run the yard</a:t>
            </a:r>
            <a:endParaRPr lang="en-US" sz="3200" dirty="0">
              <a:solidFill>
                <a:srgbClr val="EA0000"/>
              </a:solidFill>
              <a:ea typeface="+mj-ea"/>
              <a:cs typeface="+mj-cs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685800" y="1905000"/>
            <a:ext cx="8077200" cy="4267200"/>
          </a:xfrm>
        </p:spPr>
        <p:txBody>
          <a:bodyPr>
            <a:noAutofit/>
          </a:bodyPr>
          <a:lstStyle/>
          <a:p>
            <a:pPr algn="l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400" dirty="0" smtClean="0">
              <a:solidFill>
                <a:schemeClr val="bg1"/>
              </a:solidFill>
              <a:ea typeface="+mn-ea"/>
              <a:cs typeface="+mn-cs"/>
            </a:endParaRPr>
          </a:p>
          <a:p>
            <a:pPr algn="l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400" dirty="0" smtClean="0">
              <a:solidFill>
                <a:schemeClr val="bg1"/>
              </a:solidFill>
              <a:ea typeface="+mn-ea"/>
              <a:cs typeface="+mn-cs"/>
            </a:endParaRPr>
          </a:p>
          <a:p>
            <a:pPr algn="l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400" dirty="0" smtClean="0">
              <a:solidFill>
                <a:schemeClr val="bg1"/>
              </a:solidFill>
              <a:ea typeface="+mn-ea"/>
              <a:cs typeface="+mn-cs"/>
            </a:endParaRPr>
          </a:p>
          <a:p>
            <a:pPr marL="347663" indent="-347663" algn="l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400" b="1" dirty="0" smtClean="0">
              <a:solidFill>
                <a:schemeClr val="bg1"/>
              </a:solidFill>
              <a:ea typeface="+mn-ea"/>
              <a:cs typeface="+mn-cs"/>
            </a:endParaRPr>
          </a:p>
          <a:p>
            <a:pPr marL="347663" indent="-347663" algn="l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400" b="1" dirty="0" smtClean="0">
              <a:solidFill>
                <a:schemeClr val="bg1"/>
              </a:solidFill>
              <a:ea typeface="+mn-ea"/>
              <a:cs typeface="+mn-cs"/>
            </a:endParaRPr>
          </a:p>
          <a:p>
            <a:pPr marL="347663" indent="-347663" algn="l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400" b="1" dirty="0">
              <a:solidFill>
                <a:schemeClr val="bg1"/>
              </a:solidFill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88113"/>
            <a:ext cx="9144000" cy="366712"/>
          </a:xfrm>
          <a:prstGeom prst="rect">
            <a:avLst/>
          </a:prstGeom>
          <a:solidFill>
            <a:srgbClr val="C00000"/>
          </a:solidFill>
          <a:ln cmpd="tri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Bell MT" pitchFamily="18" charset="0"/>
                <a:ea typeface="+mn-ea"/>
                <a:cs typeface="+mn-cs"/>
              </a:rPr>
              <a:t>2012 CRWLTC				                                                            	 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89" name="Subtitle 6"/>
          <p:cNvSpPr txBox="1">
            <a:spLocks/>
          </p:cNvSpPr>
          <p:nvPr/>
        </p:nvSpPr>
        <p:spPr bwMode="auto">
          <a:xfrm>
            <a:off x="914400" y="1371600"/>
            <a:ext cx="7467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just">
              <a:lnSpc>
                <a:spcPct val="80000"/>
              </a:lnSpc>
            </a:pPr>
            <a:r>
              <a:rPr lang="en-US" sz="2400">
                <a:solidFill>
                  <a:schemeClr val="bg1"/>
                </a:solidFill>
                <a:latin typeface="Book Antiqua" pitchFamily="127" charset="0"/>
              </a:rPr>
              <a:t>Is this the first thing that comes to your mind?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8400" y="2057400"/>
            <a:ext cx="411480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12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3" cstate="print">
            <a:alphaModFix amt="50000"/>
            <a:duotone>
              <a:prstClr val="black"/>
              <a:srgbClr val="D9C3A5">
                <a:tint val="50000"/>
                <a:satMod val="180000"/>
              </a:srgbClr>
            </a:duotone>
            <a:lum contrast="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33400" y="914400"/>
            <a:ext cx="8229600" cy="685800"/>
          </a:xfrm>
        </p:spPr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EA0000"/>
                </a:solidFill>
                <a:ea typeface="+mj-ea"/>
                <a:cs typeface="+mj-cs"/>
              </a:rPr>
              <a:t>It must begin with…</a:t>
            </a:r>
            <a:endParaRPr lang="en-US" sz="3200" dirty="0">
              <a:solidFill>
                <a:srgbClr val="EA0000"/>
              </a:solidFill>
              <a:ea typeface="+mj-ea"/>
              <a:cs typeface="+mj-cs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914400" y="1905000"/>
            <a:ext cx="7467600" cy="4038600"/>
          </a:xfrm>
        </p:spPr>
        <p:txBody>
          <a:bodyPr>
            <a:noAutofit/>
          </a:bodyPr>
          <a:lstStyle/>
          <a:p>
            <a:pPr marL="0" lvl="1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>
                <a:solidFill>
                  <a:schemeClr val="bg1"/>
                </a:solidFill>
                <a:ea typeface="+mn-ea"/>
              </a:rPr>
              <a:t>1. Personal Accountability</a:t>
            </a:r>
          </a:p>
          <a:p>
            <a:pPr marL="0" lvl="1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>
                <a:solidFill>
                  <a:schemeClr val="bg1"/>
                </a:solidFill>
                <a:ea typeface="+mn-ea"/>
              </a:rPr>
              <a:t>2. Professional Integrity</a:t>
            </a:r>
          </a:p>
          <a:p>
            <a:pPr marL="0" lvl="1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>
                <a:solidFill>
                  <a:schemeClr val="bg1"/>
                </a:solidFill>
                <a:ea typeface="+mn-ea"/>
              </a:rPr>
              <a:t>3. Fraternal Responsibility</a:t>
            </a:r>
          </a:p>
          <a:p>
            <a:pPr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i="1" dirty="0" smtClean="0">
                <a:solidFill>
                  <a:schemeClr val="bg1"/>
                </a:solidFill>
                <a:ea typeface="+mn-ea"/>
                <a:cs typeface="+mn-cs"/>
              </a:rPr>
              <a:t>4. </a:t>
            </a:r>
            <a:r>
              <a:rPr lang="en-US" sz="2400" dirty="0" smtClean="0">
                <a:solidFill>
                  <a:schemeClr val="bg1"/>
                </a:solidFill>
                <a:ea typeface="+mn-ea"/>
                <a:cs typeface="+mn-cs"/>
              </a:rPr>
              <a:t>Establishing a Cornerstone Organization</a:t>
            </a:r>
          </a:p>
          <a:p>
            <a:pPr lvl="1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>
                <a:solidFill>
                  <a:schemeClr val="bg1"/>
                </a:solidFill>
                <a:ea typeface="+mn-ea"/>
              </a:rPr>
              <a:t>Networking</a:t>
            </a:r>
          </a:p>
          <a:p>
            <a:pPr lvl="1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>
                <a:solidFill>
                  <a:schemeClr val="bg1"/>
                </a:solidFill>
                <a:ea typeface="+mn-ea"/>
              </a:rPr>
              <a:t>Building Interest</a:t>
            </a:r>
          </a:p>
          <a:p>
            <a:pPr lvl="1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>
                <a:solidFill>
                  <a:schemeClr val="bg1"/>
                </a:solidFill>
                <a:ea typeface="+mn-ea"/>
              </a:rPr>
              <a:t>Positioning Your Chapter </a:t>
            </a:r>
          </a:p>
          <a:p>
            <a:pPr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i="1" dirty="0" smtClean="0">
              <a:solidFill>
                <a:schemeClr val="bg1"/>
              </a:solidFill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88113"/>
            <a:ext cx="9144000" cy="366712"/>
          </a:xfrm>
          <a:prstGeom prst="rect">
            <a:avLst/>
          </a:prstGeom>
          <a:solidFill>
            <a:srgbClr val="C00000"/>
          </a:solidFill>
          <a:ln cmpd="tri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Bell MT" pitchFamily="18" charset="0"/>
                <a:ea typeface="+mn-ea"/>
                <a:cs typeface="+mn-cs"/>
              </a:rPr>
              <a:t>2012 CRWLTC				                                                            	 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Times New Roman"/>
              </a:rPr>
              <a:t>Page 2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3" cstate="print">
            <a:alphaModFix amt="50000"/>
            <a:duotone>
              <a:prstClr val="black"/>
              <a:srgbClr val="D9C3A5">
                <a:tint val="50000"/>
                <a:satMod val="180000"/>
              </a:srgbClr>
            </a:duotone>
            <a:lum contrast="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33400" y="914400"/>
            <a:ext cx="8229600" cy="685800"/>
          </a:xfrm>
        </p:spPr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EA0000"/>
                </a:solidFill>
                <a:ea typeface="+mj-ea"/>
                <a:cs typeface="+mj-cs"/>
              </a:rPr>
              <a:t>Personal accountability</a:t>
            </a:r>
            <a:endParaRPr lang="en-US" sz="3200" dirty="0">
              <a:solidFill>
                <a:srgbClr val="EA0000"/>
              </a:solidFill>
              <a:ea typeface="+mj-ea"/>
              <a:cs typeface="+mj-cs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914400" y="1905000"/>
            <a:ext cx="7467600" cy="4038600"/>
          </a:xfrm>
        </p:spPr>
        <p:txBody>
          <a:bodyPr>
            <a:noAutofit/>
          </a:bodyPr>
          <a:lstStyle/>
          <a:p>
            <a:pPr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a typeface="+mn-ea"/>
                <a:cs typeface="+mn-cs"/>
              </a:rPr>
              <a:t>Place yourself in positions to train for leadership. This will assist you in :</a:t>
            </a:r>
          </a:p>
          <a:p>
            <a:pPr lvl="1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a typeface="+mn-ea"/>
              </a:rPr>
              <a:t>Present a positive perception</a:t>
            </a:r>
          </a:p>
          <a:p>
            <a:pPr lvl="1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a typeface="+mn-ea"/>
              </a:rPr>
              <a:t>Uphold a higher standard</a:t>
            </a:r>
          </a:p>
          <a:p>
            <a:pPr lvl="1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a typeface="+mn-ea"/>
              </a:rPr>
              <a:t>Maintain poise &amp; etiquette</a:t>
            </a:r>
          </a:p>
          <a:p>
            <a:pPr lvl="1" algn="just" fontAlgn="auto">
              <a:spcAft>
                <a:spcPts val="0"/>
              </a:spcAft>
              <a:buFont typeface="Wingdings 2"/>
              <a:buNone/>
              <a:defRPr/>
            </a:pPr>
            <a:endParaRPr lang="en-US" sz="2000" dirty="0" smtClean="0">
              <a:solidFill>
                <a:schemeClr val="bg1"/>
              </a:solidFill>
              <a:ea typeface="+mn-ea"/>
            </a:endParaRPr>
          </a:p>
          <a:p>
            <a:pPr marL="0" lvl="1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a typeface="+mn-ea"/>
              </a:rPr>
              <a:t>Advantages</a:t>
            </a:r>
          </a:p>
          <a:p>
            <a:pPr lvl="1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a typeface="+mn-ea"/>
              </a:rPr>
              <a:t>Recognition and Respect</a:t>
            </a:r>
          </a:p>
          <a:p>
            <a:pPr marL="0" lvl="1" algn="just" fontAlgn="auto">
              <a:spcAft>
                <a:spcPts val="0"/>
              </a:spcAft>
              <a:buFont typeface="Wingdings 2"/>
              <a:buNone/>
              <a:defRPr/>
            </a:pPr>
            <a:endParaRPr lang="en-US" sz="2000" dirty="0" smtClean="0">
              <a:solidFill>
                <a:schemeClr val="bg1"/>
              </a:solidFill>
              <a:ea typeface="+mn-ea"/>
            </a:endParaRPr>
          </a:p>
          <a:p>
            <a:pPr marL="0" lvl="1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a typeface="+mn-ea"/>
              </a:rPr>
              <a:t>Disadvantages</a:t>
            </a:r>
          </a:p>
          <a:p>
            <a:pPr lvl="1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a typeface="+mn-ea"/>
              </a:rPr>
              <a:t>Increased Responsibility </a:t>
            </a:r>
          </a:p>
          <a:p>
            <a:pPr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i="1" dirty="0" smtClean="0">
              <a:solidFill>
                <a:schemeClr val="bg1"/>
              </a:solidFill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88113"/>
            <a:ext cx="9144000" cy="366712"/>
          </a:xfrm>
          <a:prstGeom prst="rect">
            <a:avLst/>
          </a:prstGeom>
          <a:solidFill>
            <a:srgbClr val="C00000"/>
          </a:solidFill>
          <a:ln cmpd="tri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Bell MT" pitchFamily="18" charset="0"/>
                <a:ea typeface="+mn-ea"/>
                <a:cs typeface="+mn-cs"/>
              </a:rPr>
              <a:t>2012 CRWLTC				                                                            	 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Times New Roman"/>
              </a:rPr>
              <a:t>Page 3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3" cstate="print">
            <a:alphaModFix amt="50000"/>
            <a:duotone>
              <a:prstClr val="black"/>
              <a:srgbClr val="D9C3A5">
                <a:tint val="50000"/>
                <a:satMod val="180000"/>
              </a:srgbClr>
            </a:duotone>
            <a:lum contrast="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229600" cy="685800"/>
          </a:xfrm>
        </p:spPr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EA0000"/>
                </a:solidFill>
                <a:ea typeface="+mj-ea"/>
                <a:cs typeface="+mj-cs"/>
              </a:rPr>
              <a:t>Professional integrity</a:t>
            </a:r>
            <a:endParaRPr lang="en-US" sz="3200" dirty="0">
              <a:solidFill>
                <a:srgbClr val="EA0000"/>
              </a:solidFill>
              <a:ea typeface="+mj-ea"/>
              <a:cs typeface="+mj-cs"/>
            </a:endParaRPr>
          </a:p>
        </p:txBody>
      </p:sp>
      <p:sp>
        <p:nvSpPr>
          <p:cNvPr id="22531" name="Subtitle 6"/>
          <p:cNvSpPr>
            <a:spLocks noGrp="1"/>
          </p:cNvSpPr>
          <p:nvPr>
            <p:ph type="subTitle" idx="1"/>
          </p:nvPr>
        </p:nvSpPr>
        <p:spPr>
          <a:xfrm>
            <a:off x="914400" y="1219200"/>
            <a:ext cx="7467600" cy="4724400"/>
          </a:xfrm>
        </p:spPr>
        <p:txBody>
          <a:bodyPr/>
          <a:lstStyle/>
          <a:p>
            <a:pPr algn="just"/>
            <a:r>
              <a:rPr lang="en-US" sz="2000" smtClean="0">
                <a:solidFill>
                  <a:schemeClr val="bg1"/>
                </a:solidFill>
              </a:rPr>
              <a:t>Seek leadership positions that will allow you to document and enhance your skills. Examples include:</a:t>
            </a:r>
          </a:p>
          <a:p>
            <a:pPr marL="457200" lvl="3" algn="just"/>
            <a:r>
              <a:rPr lang="en-US" smtClean="0">
                <a:solidFill>
                  <a:schemeClr val="bg1"/>
                </a:solidFill>
              </a:rPr>
              <a:t>Resident Assistants</a:t>
            </a:r>
          </a:p>
          <a:p>
            <a:pPr marL="457200" lvl="3" algn="just"/>
            <a:r>
              <a:rPr lang="en-US" smtClean="0">
                <a:solidFill>
                  <a:schemeClr val="bg1"/>
                </a:solidFill>
              </a:rPr>
              <a:t>Orientation Leaders</a:t>
            </a:r>
          </a:p>
          <a:p>
            <a:pPr marL="457200" lvl="3" algn="just"/>
            <a:r>
              <a:rPr lang="en-US" smtClean="0">
                <a:solidFill>
                  <a:schemeClr val="bg1"/>
                </a:solidFill>
              </a:rPr>
              <a:t>Student Ambassadors</a:t>
            </a:r>
          </a:p>
          <a:p>
            <a:pPr marL="457200" lvl="3" algn="just"/>
            <a:r>
              <a:rPr lang="en-US" smtClean="0">
                <a:solidFill>
                  <a:schemeClr val="bg1"/>
                </a:solidFill>
              </a:rPr>
              <a:t>Student Government </a:t>
            </a:r>
          </a:p>
          <a:p>
            <a:pPr marL="457200" lvl="3" algn="just"/>
            <a:r>
              <a:rPr lang="en-US" smtClean="0">
                <a:solidFill>
                  <a:schemeClr val="bg1"/>
                </a:solidFill>
              </a:rPr>
              <a:t>University Senate </a:t>
            </a:r>
          </a:p>
          <a:p>
            <a:pPr algn="just"/>
            <a:endParaRPr lang="en-US" sz="2000" smtClean="0">
              <a:solidFill>
                <a:schemeClr val="bg1"/>
              </a:solidFill>
            </a:endParaRPr>
          </a:p>
          <a:p>
            <a:pPr algn="just"/>
            <a:r>
              <a:rPr lang="en-US" sz="2000" smtClean="0">
                <a:solidFill>
                  <a:schemeClr val="bg1"/>
                </a:solidFill>
              </a:rPr>
              <a:t>Advantages</a:t>
            </a:r>
          </a:p>
          <a:p>
            <a:pPr marL="114300" lvl="1" algn="just"/>
            <a:r>
              <a:rPr lang="en-US" sz="2000" smtClean="0">
                <a:solidFill>
                  <a:schemeClr val="bg1"/>
                </a:solidFill>
              </a:rPr>
              <a:t>Money, Resume Builder, Recommendations, &amp; Networking</a:t>
            </a:r>
            <a:r>
              <a:rPr lang="en-US" sz="2000" smtClean="0">
                <a:solidFill>
                  <a:schemeClr val="bg1"/>
                </a:solidFill>
                <a:sym typeface="Wingdings" pitchFamily="127" charset="2"/>
              </a:rPr>
              <a:t> </a:t>
            </a:r>
            <a:endParaRPr lang="en-US" sz="2000" smtClean="0">
              <a:solidFill>
                <a:schemeClr val="bg1"/>
              </a:solidFill>
            </a:endParaRPr>
          </a:p>
          <a:p>
            <a:pPr algn="just"/>
            <a:endParaRPr lang="en-US" sz="2000" smtClean="0">
              <a:solidFill>
                <a:schemeClr val="bg1"/>
              </a:solidFill>
            </a:endParaRPr>
          </a:p>
          <a:p>
            <a:pPr algn="just"/>
            <a:r>
              <a:rPr lang="en-US" sz="2000" smtClean="0">
                <a:solidFill>
                  <a:schemeClr val="bg1"/>
                </a:solidFill>
              </a:rPr>
              <a:t>Disadvantages</a:t>
            </a:r>
          </a:p>
          <a:p>
            <a:pPr marL="114300" lvl="1" algn="just"/>
            <a:r>
              <a:rPr lang="en-US" sz="2000" smtClean="0">
                <a:solidFill>
                  <a:schemeClr val="bg1"/>
                </a:solidFill>
              </a:rPr>
              <a:t>Time and more Responsibility!</a:t>
            </a:r>
            <a:endParaRPr lang="en-US" sz="2000" i="1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88113"/>
            <a:ext cx="9144000" cy="366712"/>
          </a:xfrm>
          <a:prstGeom prst="rect">
            <a:avLst/>
          </a:prstGeom>
          <a:solidFill>
            <a:srgbClr val="C00000"/>
          </a:solidFill>
          <a:ln cmpd="tri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Bell MT" pitchFamily="18" charset="0"/>
                <a:ea typeface="+mn-ea"/>
                <a:cs typeface="+mn-cs"/>
              </a:rPr>
              <a:t>2012 CRWLTC				                                                            	 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Times New Roman"/>
              </a:rPr>
              <a:t>Page 4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3" cstate="print">
            <a:alphaModFix amt="50000"/>
            <a:duotone>
              <a:prstClr val="black"/>
              <a:srgbClr val="D9C3A5">
                <a:tint val="50000"/>
                <a:satMod val="180000"/>
              </a:srgbClr>
            </a:duotone>
            <a:lum contrast="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8229600" cy="685800"/>
          </a:xfrm>
        </p:spPr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EA0000"/>
                </a:solidFill>
                <a:ea typeface="+mj-ea"/>
                <a:cs typeface="+mj-cs"/>
              </a:rPr>
              <a:t>Fraternal responsibility</a:t>
            </a:r>
            <a:endParaRPr lang="en-US" sz="3200" dirty="0">
              <a:solidFill>
                <a:srgbClr val="EA0000"/>
              </a:solidFill>
              <a:ea typeface="+mj-ea"/>
              <a:cs typeface="+mj-cs"/>
            </a:endParaRPr>
          </a:p>
        </p:txBody>
      </p:sp>
      <p:sp>
        <p:nvSpPr>
          <p:cNvPr id="24579" name="Subtitle 6"/>
          <p:cNvSpPr>
            <a:spLocks noGrp="1"/>
          </p:cNvSpPr>
          <p:nvPr>
            <p:ph type="subTitle" idx="1"/>
          </p:nvPr>
        </p:nvSpPr>
        <p:spPr>
          <a:xfrm>
            <a:off x="914400" y="1371600"/>
            <a:ext cx="7467600" cy="4876800"/>
          </a:xfrm>
        </p:spPr>
        <p:txBody>
          <a:bodyPr/>
          <a:lstStyle/>
          <a:p>
            <a:pPr algn="just"/>
            <a:r>
              <a:rPr lang="en-US" sz="2000" smtClean="0">
                <a:solidFill>
                  <a:schemeClr val="bg1"/>
                </a:solidFill>
              </a:rPr>
              <a:t>Utilize the opportunity to build relationships and bonds with other fraternity members. This can be done by:</a:t>
            </a:r>
          </a:p>
          <a:p>
            <a:pPr lvl="1" algn="just"/>
            <a:r>
              <a:rPr lang="en-US" sz="2000" smtClean="0">
                <a:solidFill>
                  <a:schemeClr val="bg1"/>
                </a:solidFill>
              </a:rPr>
              <a:t>Sharing social experiences</a:t>
            </a:r>
          </a:p>
          <a:p>
            <a:pPr lvl="1" algn="just"/>
            <a:r>
              <a:rPr lang="en-US" sz="2000" smtClean="0">
                <a:solidFill>
                  <a:schemeClr val="bg1"/>
                </a:solidFill>
              </a:rPr>
              <a:t>Lead by example </a:t>
            </a:r>
          </a:p>
          <a:p>
            <a:pPr lvl="1" algn="just"/>
            <a:r>
              <a:rPr lang="en-US" sz="2000" smtClean="0">
                <a:solidFill>
                  <a:schemeClr val="bg1"/>
                </a:solidFill>
              </a:rPr>
              <a:t>Allow your work to reflect the brotherhood in the fraternity</a:t>
            </a:r>
          </a:p>
          <a:p>
            <a:pPr lvl="2" algn="just"/>
            <a:r>
              <a:rPr lang="en-US" sz="2000" smtClean="0">
                <a:solidFill>
                  <a:schemeClr val="bg1"/>
                </a:solidFill>
              </a:rPr>
              <a:t>1. Mentor</a:t>
            </a:r>
          </a:p>
          <a:p>
            <a:pPr lvl="2" algn="just"/>
            <a:r>
              <a:rPr lang="en-US" sz="2000" smtClean="0">
                <a:solidFill>
                  <a:schemeClr val="bg1"/>
                </a:solidFill>
              </a:rPr>
              <a:t>2. Build your Team</a:t>
            </a:r>
          </a:p>
          <a:p>
            <a:pPr lvl="2" algn="just"/>
            <a:r>
              <a:rPr lang="en-US" sz="2000" smtClean="0">
                <a:solidFill>
                  <a:schemeClr val="bg1"/>
                </a:solidFill>
              </a:rPr>
              <a:t>3. Positive Purpose</a:t>
            </a:r>
          </a:p>
          <a:p>
            <a:pPr lvl="2" algn="just"/>
            <a:r>
              <a:rPr lang="en-US" sz="2000" smtClean="0">
                <a:solidFill>
                  <a:schemeClr val="bg1"/>
                </a:solidFill>
              </a:rPr>
              <a:t>4. Inspire Service 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88113"/>
            <a:ext cx="9144000" cy="366712"/>
          </a:xfrm>
          <a:prstGeom prst="rect">
            <a:avLst/>
          </a:prstGeom>
          <a:solidFill>
            <a:srgbClr val="C00000"/>
          </a:solidFill>
          <a:ln cmpd="tri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Bell MT" pitchFamily="18" charset="0"/>
                <a:ea typeface="+mn-ea"/>
                <a:cs typeface="+mn-cs"/>
              </a:rPr>
              <a:t>2012 CRWLTC				                                                            	 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Times New Roman"/>
              </a:rPr>
              <a:t>Page 5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3" cstate="print">
            <a:alphaModFix amt="50000"/>
            <a:duotone>
              <a:prstClr val="black"/>
              <a:srgbClr val="D9C3A5">
                <a:tint val="50000"/>
                <a:satMod val="180000"/>
              </a:srgbClr>
            </a:duotone>
            <a:lum contrast="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8229600" cy="914400"/>
          </a:xfrm>
        </p:spPr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EA0000"/>
                </a:solidFill>
                <a:ea typeface="+mj-ea"/>
                <a:cs typeface="+mj-cs"/>
              </a:rPr>
              <a:t>Establishing a cornerstone organization</a:t>
            </a:r>
            <a:endParaRPr lang="en-US" sz="3200" dirty="0">
              <a:solidFill>
                <a:srgbClr val="EA0000"/>
              </a:solidFill>
              <a:ea typeface="+mj-ea"/>
              <a:cs typeface="+mj-cs"/>
            </a:endParaRPr>
          </a:p>
        </p:txBody>
      </p:sp>
      <p:sp>
        <p:nvSpPr>
          <p:cNvPr id="26627" name="Subtitle 6"/>
          <p:cNvSpPr>
            <a:spLocks noGrp="1"/>
          </p:cNvSpPr>
          <p:nvPr>
            <p:ph type="subTitle" idx="1"/>
          </p:nvPr>
        </p:nvSpPr>
        <p:spPr>
          <a:xfrm>
            <a:off x="914400" y="1600200"/>
            <a:ext cx="7467600" cy="46482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sz="2000" b="1" smtClean="0">
                <a:solidFill>
                  <a:schemeClr val="bg1"/>
                </a:solidFill>
              </a:rPr>
              <a:t>Networking</a:t>
            </a:r>
          </a:p>
          <a:p>
            <a:pPr algn="just"/>
            <a:r>
              <a:rPr lang="en-US" sz="2000" smtClean="0">
                <a:solidFill>
                  <a:schemeClr val="bg1"/>
                </a:solidFill>
              </a:rPr>
              <a:t>Develop relationships with Faculty Advisors.</a:t>
            </a:r>
          </a:p>
          <a:p>
            <a:pPr lvl="1" algn="just"/>
            <a:r>
              <a:rPr lang="en-US" sz="2000" smtClean="0">
                <a:solidFill>
                  <a:schemeClr val="bg1"/>
                </a:solidFill>
              </a:rPr>
              <a:t>Guidance on proper procedures</a:t>
            </a:r>
          </a:p>
          <a:p>
            <a:pPr lvl="1" algn="just"/>
            <a:r>
              <a:rPr lang="en-US" sz="2000" smtClean="0">
                <a:solidFill>
                  <a:schemeClr val="bg1"/>
                </a:solidFill>
              </a:rPr>
              <a:t>Invaluable insider information </a:t>
            </a:r>
          </a:p>
          <a:p>
            <a:pPr lvl="1" algn="just"/>
            <a:r>
              <a:rPr lang="en-US" sz="2000" smtClean="0">
                <a:solidFill>
                  <a:schemeClr val="bg1"/>
                </a:solidFill>
              </a:rPr>
              <a:t>Partners for programming/ideas  </a:t>
            </a:r>
          </a:p>
          <a:p>
            <a:pPr lvl="1" algn="just"/>
            <a:r>
              <a:rPr lang="en-US" sz="2000" smtClean="0">
                <a:solidFill>
                  <a:schemeClr val="bg1"/>
                </a:solidFill>
              </a:rPr>
              <a:t>Extra Resources/Special requests</a:t>
            </a:r>
          </a:p>
          <a:p>
            <a:pPr algn="just"/>
            <a:endParaRPr lang="en-US" sz="2000" smtClean="0">
              <a:solidFill>
                <a:schemeClr val="bg1"/>
              </a:solidFill>
            </a:endParaRPr>
          </a:p>
          <a:p>
            <a:pPr algn="just"/>
            <a:r>
              <a:rPr lang="en-US" sz="2000" smtClean="0">
                <a:solidFill>
                  <a:schemeClr val="bg1"/>
                </a:solidFill>
              </a:rPr>
              <a:t>Seek affiliation with campus clubs, Greek Letter Organizations, and academic department initiatives. </a:t>
            </a:r>
          </a:p>
          <a:p>
            <a:pPr marL="457200" lvl="2" algn="just"/>
            <a:r>
              <a:rPr lang="en-US" sz="2000" smtClean="0">
                <a:solidFill>
                  <a:schemeClr val="bg1"/>
                </a:solidFill>
              </a:rPr>
              <a:t>More funding for expenses </a:t>
            </a:r>
          </a:p>
          <a:p>
            <a:pPr marL="457200" lvl="2" algn="just"/>
            <a:r>
              <a:rPr lang="en-US" sz="2000" smtClean="0">
                <a:solidFill>
                  <a:schemeClr val="bg1"/>
                </a:solidFill>
              </a:rPr>
              <a:t>More people to share work load </a:t>
            </a:r>
          </a:p>
          <a:p>
            <a:pPr marL="457200" lvl="2" algn="just"/>
            <a:r>
              <a:rPr lang="en-US" sz="2000" smtClean="0">
                <a:solidFill>
                  <a:schemeClr val="bg1"/>
                </a:solidFill>
              </a:rPr>
              <a:t>Broader audience to market &amp; attract</a:t>
            </a:r>
          </a:p>
          <a:p>
            <a:pPr marL="457200" lvl="2" algn="just"/>
            <a:r>
              <a:rPr lang="en-US" sz="2000" smtClean="0">
                <a:solidFill>
                  <a:schemeClr val="bg1"/>
                </a:solidFill>
              </a:rPr>
              <a:t>Create support structures </a:t>
            </a:r>
          </a:p>
          <a:p>
            <a:pPr algn="just">
              <a:lnSpc>
                <a:spcPct val="90000"/>
              </a:lnSpc>
            </a:pPr>
            <a:endParaRPr lang="en-US" sz="1800" smtClean="0">
              <a:solidFill>
                <a:schemeClr val="bg1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en-US" sz="1800" smtClean="0">
                <a:solidFill>
                  <a:schemeClr val="bg1"/>
                </a:solidFill>
              </a:rPr>
              <a:t>   </a:t>
            </a:r>
          </a:p>
          <a:p>
            <a:pPr algn="just">
              <a:lnSpc>
                <a:spcPct val="90000"/>
              </a:lnSpc>
            </a:pPr>
            <a:endParaRPr lang="en-US" i="1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88113"/>
            <a:ext cx="9144000" cy="366712"/>
          </a:xfrm>
          <a:prstGeom prst="rect">
            <a:avLst/>
          </a:prstGeom>
          <a:solidFill>
            <a:srgbClr val="C00000"/>
          </a:solidFill>
          <a:ln cmpd="tri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Bell MT" pitchFamily="18" charset="0"/>
                <a:ea typeface="+mn-ea"/>
                <a:cs typeface="+mn-cs"/>
              </a:rPr>
              <a:t>2012 CRWLTC				                                                            	 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Times New Roman"/>
              </a:rPr>
              <a:t>Page 6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3" cstate="print">
            <a:alphaModFix amt="50000"/>
            <a:duotone>
              <a:prstClr val="black"/>
              <a:srgbClr val="D9C3A5">
                <a:tint val="50000"/>
                <a:satMod val="180000"/>
              </a:srgbClr>
            </a:duotone>
            <a:lum contrast="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8229600" cy="914400"/>
          </a:xfrm>
        </p:spPr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EA0000"/>
                </a:solidFill>
                <a:ea typeface="+mj-ea"/>
                <a:cs typeface="+mj-cs"/>
              </a:rPr>
              <a:t>Establishing a cornerstone organization</a:t>
            </a:r>
            <a:endParaRPr lang="en-US" sz="3200" dirty="0">
              <a:solidFill>
                <a:srgbClr val="EA0000"/>
              </a:solidFill>
              <a:ea typeface="+mj-ea"/>
              <a:cs typeface="+mj-cs"/>
            </a:endParaRPr>
          </a:p>
        </p:txBody>
      </p:sp>
      <p:sp>
        <p:nvSpPr>
          <p:cNvPr id="28675" name="Subtitle 6"/>
          <p:cNvSpPr>
            <a:spLocks noGrp="1"/>
          </p:cNvSpPr>
          <p:nvPr>
            <p:ph type="subTitle" idx="1"/>
          </p:nvPr>
        </p:nvSpPr>
        <p:spPr>
          <a:xfrm>
            <a:off x="914400" y="1981200"/>
            <a:ext cx="7467600" cy="42672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n-US" sz="2000" b="1" smtClean="0">
                <a:solidFill>
                  <a:schemeClr val="bg1"/>
                </a:solidFill>
              </a:rPr>
              <a:t>Building Interest</a:t>
            </a:r>
          </a:p>
          <a:p>
            <a:pPr algn="just"/>
            <a:r>
              <a:rPr lang="en-US" sz="2000" smtClean="0">
                <a:solidFill>
                  <a:schemeClr val="bg1"/>
                </a:solidFill>
              </a:rPr>
              <a:t>This involves creatively and thoughtfully putting the pieces together, in order to make them work for you. </a:t>
            </a:r>
          </a:p>
          <a:p>
            <a:pPr algn="just"/>
            <a:endParaRPr lang="en-US" sz="2000" smtClean="0">
              <a:solidFill>
                <a:schemeClr val="bg1"/>
              </a:solidFill>
            </a:endParaRPr>
          </a:p>
          <a:p>
            <a:pPr algn="just"/>
            <a:r>
              <a:rPr lang="en-US" sz="2000" smtClean="0">
                <a:solidFill>
                  <a:schemeClr val="bg1"/>
                </a:solidFill>
              </a:rPr>
              <a:t>Active Involvement = Recruitment </a:t>
            </a:r>
          </a:p>
          <a:p>
            <a:pPr lvl="1" algn="just"/>
            <a:r>
              <a:rPr lang="en-US" sz="2000" smtClean="0">
                <a:solidFill>
                  <a:schemeClr val="bg1"/>
                </a:solidFill>
              </a:rPr>
              <a:t>Campus Presence </a:t>
            </a:r>
          </a:p>
          <a:p>
            <a:pPr lvl="1" algn="just"/>
            <a:r>
              <a:rPr lang="en-US" sz="2000" smtClean="0">
                <a:solidFill>
                  <a:schemeClr val="bg1"/>
                </a:solidFill>
              </a:rPr>
              <a:t>Visibility (pictures) </a:t>
            </a:r>
          </a:p>
          <a:p>
            <a:pPr lvl="1" algn="just"/>
            <a:r>
              <a:rPr lang="en-US" sz="2000" smtClean="0">
                <a:solidFill>
                  <a:schemeClr val="bg1"/>
                </a:solidFill>
              </a:rPr>
              <a:t>Leadership Roles </a:t>
            </a:r>
          </a:p>
          <a:p>
            <a:pPr lvl="1" algn="just"/>
            <a:r>
              <a:rPr lang="en-US" sz="2000" smtClean="0">
                <a:solidFill>
                  <a:schemeClr val="bg1"/>
                </a:solidFill>
              </a:rPr>
              <a:t>Respected Rapport</a:t>
            </a:r>
          </a:p>
          <a:p>
            <a:pPr lvl="1" algn="just"/>
            <a:r>
              <a:rPr lang="en-US" sz="2000" smtClean="0">
                <a:solidFill>
                  <a:schemeClr val="bg1"/>
                </a:solidFill>
              </a:rPr>
              <a:t>Communication </a:t>
            </a:r>
          </a:p>
          <a:p>
            <a:pPr algn="just">
              <a:lnSpc>
                <a:spcPct val="90000"/>
              </a:lnSpc>
            </a:pPr>
            <a:endParaRPr lang="en-US" sz="2000" smtClean="0">
              <a:solidFill>
                <a:schemeClr val="bg1"/>
              </a:solidFill>
            </a:endParaRPr>
          </a:p>
          <a:p>
            <a:pPr algn="just">
              <a:lnSpc>
                <a:spcPct val="90000"/>
              </a:lnSpc>
            </a:pPr>
            <a:r>
              <a:rPr lang="en-US" sz="2000" smtClean="0">
                <a:solidFill>
                  <a:schemeClr val="bg1"/>
                </a:solidFill>
              </a:rPr>
              <a:t>   </a:t>
            </a:r>
          </a:p>
          <a:p>
            <a:pPr algn="just">
              <a:lnSpc>
                <a:spcPct val="90000"/>
              </a:lnSpc>
            </a:pPr>
            <a:endParaRPr lang="en-US" i="1" smtClean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88113"/>
            <a:ext cx="9144000" cy="366712"/>
          </a:xfrm>
          <a:prstGeom prst="rect">
            <a:avLst/>
          </a:prstGeom>
          <a:solidFill>
            <a:srgbClr val="C00000"/>
          </a:solidFill>
          <a:ln cmpd="tri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Bell MT" pitchFamily="18" charset="0"/>
                <a:ea typeface="+mn-ea"/>
                <a:cs typeface="+mn-cs"/>
              </a:rPr>
              <a:t>2012 CRWLTC				                                                            	 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Times New Roman"/>
              </a:rPr>
              <a:t>Page 7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77" name="Rectangle 4"/>
          <p:cNvSpPr>
            <a:spLocks noChangeArrowheads="1"/>
          </p:cNvSpPr>
          <p:nvPr/>
        </p:nvSpPr>
        <p:spPr bwMode="auto">
          <a:xfrm>
            <a:off x="5867400" y="1447800"/>
            <a:ext cx="2479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b="1">
                <a:solidFill>
                  <a:srgbClr val="D5D000"/>
                </a:solidFill>
                <a:latin typeface="Book Antiqua" pitchFamily="127" charset="0"/>
              </a:rPr>
              <a:t>CONTINUED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dpi="0" rotWithShape="1">
          <a:blip r:embed="rId3" cstate="print">
            <a:alphaModFix amt="50000"/>
            <a:duotone>
              <a:prstClr val="black"/>
              <a:srgbClr val="D9C3A5">
                <a:tint val="50000"/>
                <a:satMod val="180000"/>
              </a:srgbClr>
            </a:duotone>
            <a:lum contrast="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8229600" cy="914400"/>
          </a:xfrm>
        </p:spPr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EA0000"/>
                </a:solidFill>
                <a:ea typeface="+mj-ea"/>
                <a:cs typeface="+mj-cs"/>
              </a:rPr>
              <a:t>Establishing a cornerstone organization</a:t>
            </a:r>
            <a:endParaRPr lang="en-US" sz="3200" dirty="0">
              <a:solidFill>
                <a:srgbClr val="EA0000"/>
              </a:solidFill>
              <a:ea typeface="+mj-ea"/>
              <a:cs typeface="+mj-cs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914400" y="1981200"/>
            <a:ext cx="7467600" cy="4267200"/>
          </a:xfrm>
        </p:spPr>
        <p:txBody>
          <a:bodyPr>
            <a:noAutofit/>
          </a:bodyPr>
          <a:lstStyle/>
          <a:p>
            <a:pPr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000" b="1" dirty="0" smtClean="0">
                <a:solidFill>
                  <a:schemeClr val="bg1"/>
                </a:solidFill>
                <a:ea typeface="+mn-ea"/>
                <a:cs typeface="+mn-cs"/>
              </a:rPr>
              <a:t>Positioning Your Chapter</a:t>
            </a:r>
          </a:p>
          <a:p>
            <a:pPr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a typeface="+mn-ea"/>
                <a:cs typeface="+mn-cs"/>
              </a:rPr>
              <a:t>Implementing plans to place your chapter in a position to be relevant in the future is of vital importance.. This must consist of:</a:t>
            </a:r>
          </a:p>
          <a:p>
            <a:pPr indent="457200"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a typeface="+mn-ea"/>
                <a:cs typeface="+mn-cs"/>
              </a:rPr>
              <a:t>Growth &amp; Nurturing </a:t>
            </a:r>
          </a:p>
          <a:p>
            <a:pPr lvl="1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a typeface="+mn-ea"/>
              </a:rPr>
              <a:t>Making time to mentor members that are following in your footsteps. </a:t>
            </a:r>
          </a:p>
          <a:p>
            <a:pPr indent="457200"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000" dirty="0" smtClean="0">
              <a:solidFill>
                <a:schemeClr val="bg1"/>
              </a:solidFill>
              <a:ea typeface="+mn-ea"/>
              <a:cs typeface="+mn-cs"/>
            </a:endParaRPr>
          </a:p>
          <a:p>
            <a:pPr indent="457200" algn="just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a typeface="+mn-ea"/>
                <a:cs typeface="+mn-cs"/>
              </a:rPr>
              <a:t>Succession Planning</a:t>
            </a:r>
          </a:p>
          <a:p>
            <a:pPr lvl="1" algn="just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a typeface="+mn-ea"/>
              </a:rPr>
              <a:t>Thoughtfully framing and placing on paper what your Chapter’s future should include. 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000" dirty="0" smtClean="0">
              <a:solidFill>
                <a:schemeClr val="bg1"/>
              </a:solidFill>
              <a:ea typeface="+mn-ea"/>
              <a:cs typeface="+mn-cs"/>
            </a:endParaRPr>
          </a:p>
          <a:p>
            <a:pPr algn="just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en-US" sz="2000" dirty="0" smtClean="0">
                <a:solidFill>
                  <a:schemeClr val="bg1"/>
                </a:solidFill>
                <a:ea typeface="+mn-ea"/>
                <a:cs typeface="+mn-cs"/>
              </a:rPr>
              <a:t>   </a:t>
            </a:r>
          </a:p>
          <a:p>
            <a:pPr algn="just" fontAlgn="auto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i="1" dirty="0" smtClean="0">
              <a:solidFill>
                <a:schemeClr val="bg1"/>
              </a:solidFill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88113"/>
            <a:ext cx="9144000" cy="366712"/>
          </a:xfrm>
          <a:prstGeom prst="rect">
            <a:avLst/>
          </a:prstGeom>
          <a:solidFill>
            <a:srgbClr val="C00000"/>
          </a:solidFill>
          <a:ln cmpd="tri">
            <a:noFill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Bell MT" pitchFamily="18" charset="0"/>
                <a:ea typeface="+mn-ea"/>
                <a:cs typeface="+mn-cs"/>
              </a:rPr>
              <a:t>2012 CRWLTC				                                                            	 </a:t>
            </a:r>
            <a:r>
              <a:rPr lang="en-US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Times New Roman"/>
              </a:rPr>
              <a:t>Page 8</a:t>
            </a:r>
            <a:endParaRPr lang="en-US" b="1" dirty="0">
              <a:solidFill>
                <a:schemeClr val="accent1">
                  <a:lumMod val="20000"/>
                  <a:lumOff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0725" name="Rectangle 4"/>
          <p:cNvSpPr>
            <a:spLocks noChangeArrowheads="1"/>
          </p:cNvSpPr>
          <p:nvPr/>
        </p:nvSpPr>
        <p:spPr bwMode="auto">
          <a:xfrm>
            <a:off x="5867400" y="1447800"/>
            <a:ext cx="2479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en-US" b="1">
                <a:solidFill>
                  <a:srgbClr val="D5D000"/>
                </a:solidFill>
                <a:latin typeface="Book Antiqua" pitchFamily="127" charset="0"/>
              </a:rPr>
              <a:t>CONTINUED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509</TotalTime>
  <Words>330</Words>
  <Application>Microsoft Office PowerPoint</Application>
  <PresentationFormat>On-screen Show (4:3)</PresentationFormat>
  <Paragraphs>97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Book Antiqua</vt:lpstr>
      <vt:lpstr>ＭＳ Ｐゴシック</vt:lpstr>
      <vt:lpstr>Arial</vt:lpstr>
      <vt:lpstr>Lucida Sans</vt:lpstr>
      <vt:lpstr>Wingdings 2</vt:lpstr>
      <vt:lpstr>Wingdings</vt:lpstr>
      <vt:lpstr>Wingdings 3</vt:lpstr>
      <vt:lpstr>Calibri</vt:lpstr>
      <vt:lpstr>Bell MT</vt:lpstr>
      <vt:lpstr>Times New Roman</vt:lpstr>
      <vt:lpstr>Apex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LCA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Webley, Lascel</dc:creator>
  <cp:lastModifiedBy>Lascel Webley</cp:lastModifiedBy>
  <cp:revision>59</cp:revision>
  <dcterms:created xsi:type="dcterms:W3CDTF">2012-02-28T15:50:29Z</dcterms:created>
  <dcterms:modified xsi:type="dcterms:W3CDTF">2012-07-14T06:34:35Z</dcterms:modified>
</cp:coreProperties>
</file>