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756" r:id="rId1"/>
  </p:sldMasterIdLst>
  <p:notesMasterIdLst>
    <p:notesMasterId r:id="rId10"/>
  </p:notesMasterIdLst>
  <p:sldIdLst>
    <p:sldId id="256" r:id="rId2"/>
    <p:sldId id="268" r:id="rId3"/>
    <p:sldId id="257" r:id="rId4"/>
    <p:sldId id="269" r:id="rId5"/>
    <p:sldId id="270" r:id="rId6"/>
    <p:sldId id="271" r:id="rId7"/>
    <p:sldId id="272" r:id="rId8"/>
    <p:sldId id="273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D5D000"/>
    <a:srgbClr val="E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82240" autoAdjust="0"/>
  </p:normalViewPr>
  <p:slideViewPr>
    <p:cSldViewPr>
      <p:cViewPr>
        <p:scale>
          <a:sx n="75" d="100"/>
          <a:sy n="75" d="100"/>
        </p:scale>
        <p:origin x="-1216" y="-2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08BB206-65B8-4D15-AFDA-AD8266B1D155}" type="datetimeFigureOut">
              <a:rPr lang="en-US"/>
              <a:pPr>
                <a:defRPr/>
              </a:pPr>
              <a:t>7/13/12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F77663F-D02A-484B-BE3A-F0B5CCA608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ＭＳ Ｐゴシック" pitchFamily="127" charset="-128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7A2438-89F4-42FE-A30D-00E57D1C4383}" type="slidenum">
              <a:rPr lang="en-US">
                <a:ea typeface="ＭＳ Ｐゴシック" pitchFamily="127" charset="-128"/>
                <a:cs typeface="ＭＳ Ｐゴシック" pitchFamily="12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The room MUST be secured as we will be discussing our rituals.</a:t>
            </a:r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0F051C7-DF84-41B9-8F43-679E7A9978F5}" type="slidenum">
              <a:rPr lang="en-US">
                <a:ea typeface="ＭＳ Ｐゴシック" pitchFamily="127" charset="-128"/>
                <a:cs typeface="ＭＳ Ｐゴシック" pitchFamily="12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C04FA09-AA25-4592-8883-43ECEE7789AC}" type="slidenum">
              <a:rPr lang="en-US">
                <a:ea typeface="ＭＳ Ｐゴシック" pitchFamily="127" charset="-128"/>
                <a:cs typeface="ＭＳ Ｐゴシック" pitchFamily="12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1687DB7-7934-49BA-9630-578A20A0882A}" type="slidenum">
              <a:rPr lang="en-US">
                <a:ea typeface="ＭＳ Ｐゴシック" pitchFamily="127" charset="-128"/>
                <a:cs typeface="ＭＳ Ｐゴシック" pitchFamily="12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FFA9E6-1335-467F-9175-A1542842A651}" type="slidenum">
              <a:rPr lang="en-US">
                <a:ea typeface="ＭＳ Ｐゴシック" pitchFamily="127" charset="-128"/>
                <a:cs typeface="ＭＳ Ｐゴシック" pitchFamily="12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4B61107-B80F-4FAF-A4D6-A716C07D3FEA}" type="slidenum">
              <a:rPr lang="en-US">
                <a:ea typeface="ＭＳ Ｐゴシック" pitchFamily="127" charset="-128"/>
                <a:cs typeface="ＭＳ Ｐゴシック" pitchFamily="12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A4E6B91-08DA-4BBA-92F3-64CAC113535F}" type="slidenum">
              <a:rPr lang="en-US">
                <a:ea typeface="ＭＳ Ｐゴシック" pitchFamily="127" charset="-128"/>
                <a:cs typeface="ＭＳ Ｐゴシック" pitchFamily="12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48F41E7-3003-4B88-A8AF-A6A800EB9569}" type="slidenum">
              <a:rPr lang="en-US">
                <a:ea typeface="ＭＳ Ｐゴシック" pitchFamily="127" charset="-128"/>
                <a:cs typeface="ＭＳ Ｐゴシック" pitchFamily="12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BAEA3-DCC9-4F7C-8CF8-A65DC49D6044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02A25-9007-4A1A-8E3D-7FC52B2AB8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193B9-3577-4180-9A31-76FC7ECF4D8C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7AFC7-9036-4A33-97ED-B20EA64EC6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A7273-E006-4BCA-BAEB-6C6AD0300D28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8BAFF-9AF4-4B75-B309-1EB7272BBD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12B7B-BEE2-460F-9E0C-D878545A82E4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B7E5D-D045-492E-8228-F7C2C9016F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4ABF0-7708-4852-81D7-DA21BC0B9084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EF760-F0C5-4F10-830C-003DCD3DAB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B6CF9-492F-4F25-A9DD-D8199EB5598F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7AEE2-F1A5-4B68-87E4-D72883B9B3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790CD-F2C5-467A-BDE6-C3BF7CBE211E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4E5AE-2308-467F-85E8-0D087E3D6C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C7D40-E195-4047-85C5-3F1C61DC94D0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9E773-FC55-475A-A70B-487ED4B801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F6150-642A-4F99-9F17-32E3370D8606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028F1-5ED1-4DC1-8077-D5CB94AE73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CF163-87C9-41A2-969C-6A875D03F61B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6BBDD-798A-4645-B99B-CCD0DE1846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AAF81-24DE-4483-B5C7-3DA669B4193F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9DB70-D7E5-4CA6-9F9F-72070BFE9D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BCA6E55-4B68-4A95-B8A2-8BFBD7BE47FE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dirty="0">
                <a:solidFill>
                  <a:schemeClr val="tx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45D38BD-F914-4830-A3D6-E27A9004F3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7" r:id="rId1"/>
    <p:sldLayoutId id="2147483766" r:id="rId2"/>
    <p:sldLayoutId id="2147483768" r:id="rId3"/>
    <p:sldLayoutId id="2147483765" r:id="rId4"/>
    <p:sldLayoutId id="2147483764" r:id="rId5"/>
    <p:sldLayoutId id="2147483763" r:id="rId6"/>
    <p:sldLayoutId id="2147483762" r:id="rId7"/>
    <p:sldLayoutId id="2147483761" r:id="rId8"/>
    <p:sldLayoutId id="2147483760" r:id="rId9"/>
    <p:sldLayoutId id="2147483759" r:id="rId10"/>
    <p:sldLayoutId id="214748375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ＭＳ Ｐゴシック" pitchFamily="127" charset="-128"/>
          <a:cs typeface="ＭＳ Ｐゴシック" pitchFamily="127" charset="-128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127" charset="0"/>
          <a:ea typeface="ＭＳ Ｐゴシック" pitchFamily="127" charset="-128"/>
          <a:cs typeface="ＭＳ Ｐゴシック" pitchFamily="127" charset="-128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127" charset="0"/>
          <a:ea typeface="ＭＳ Ｐゴシック" pitchFamily="127" charset="-128"/>
          <a:cs typeface="ＭＳ Ｐゴシック" pitchFamily="127" charset="-128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127" charset="0"/>
          <a:ea typeface="ＭＳ Ｐゴシック" pitchFamily="127" charset="-128"/>
          <a:cs typeface="ＭＳ Ｐゴシック" pitchFamily="127" charset="-128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127" charset="0"/>
          <a:ea typeface="ＭＳ Ｐゴシック" pitchFamily="127" charset="-128"/>
          <a:cs typeface="ＭＳ Ｐゴシック" pitchFamily="12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127" charset="0"/>
          <a:ea typeface="ＭＳ Ｐゴシック" pitchFamily="127" charset="-128"/>
          <a:cs typeface="ＭＳ Ｐゴシック" pitchFamily="127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127" charset="0"/>
          <a:ea typeface="ＭＳ Ｐゴシック" pitchFamily="127" charset="-128"/>
          <a:cs typeface="ＭＳ Ｐゴシック" pitchFamily="127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127" charset="0"/>
          <a:ea typeface="ＭＳ Ｐゴシック" pitchFamily="127" charset="-128"/>
          <a:cs typeface="ＭＳ Ｐゴシック" pitchFamily="127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127" charset="0"/>
          <a:ea typeface="ＭＳ Ｐゴシック" pitchFamily="127" charset="-128"/>
          <a:cs typeface="ＭＳ Ｐゴシック" pitchFamily="127" charset="-128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27" charset="2"/>
        <a:buChar char=""/>
        <a:defRPr sz="2800" kern="1200">
          <a:solidFill>
            <a:schemeClr val="tx1"/>
          </a:solidFill>
          <a:latin typeface="+mn-lt"/>
          <a:ea typeface="ＭＳ Ｐゴシック" pitchFamily="127" charset="-128"/>
          <a:cs typeface="ＭＳ Ｐゴシック" pitchFamily="127" charset="-128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27" charset="2"/>
        <a:buChar char=""/>
        <a:defRPr sz="2400" kern="1200">
          <a:solidFill>
            <a:schemeClr val="tx1"/>
          </a:solidFill>
          <a:latin typeface="+mn-lt"/>
          <a:ea typeface="ＭＳ Ｐゴシック" pitchFamily="127" charset="-128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127" charset="2"/>
        <a:buChar char=""/>
        <a:defRPr sz="2200" kern="1200">
          <a:solidFill>
            <a:schemeClr val="tx1"/>
          </a:solidFill>
          <a:latin typeface="+mn-lt"/>
          <a:ea typeface="ＭＳ Ｐゴシック" pitchFamily="127" charset="-128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27" charset="2"/>
        <a:buChar char=""/>
        <a:defRPr sz="2000" kern="1200">
          <a:solidFill>
            <a:schemeClr val="tx1"/>
          </a:solidFill>
          <a:latin typeface="+mn-lt"/>
          <a:ea typeface="ＭＳ Ｐゴシック" pitchFamily="127" charset="-128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27" charset="2"/>
        <a:buChar char=""/>
        <a:defRPr sz="2000" kern="1200">
          <a:solidFill>
            <a:schemeClr val="tx1"/>
          </a:solidFill>
          <a:latin typeface="+mn-lt"/>
          <a:ea typeface="ＭＳ Ｐゴシック" pitchFamily="127" charset="-128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3" cstate="print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57200" y="914400"/>
            <a:ext cx="8229600" cy="1447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  <a:effectLst/>
                <a:latin typeface="Bell MT" pitchFamily="18" charset="0"/>
                <a:ea typeface="+mj-ea"/>
                <a:cs typeface="+mj-cs"/>
              </a:rPr>
              <a:t>C. Rodger Wilson</a:t>
            </a:r>
            <a:r>
              <a:rPr lang="en-US" sz="6000" dirty="0" smtClean="0">
                <a:solidFill>
                  <a:schemeClr val="bg1"/>
                </a:solidFill>
                <a:effectLst/>
                <a:latin typeface="Bell MT" pitchFamily="18" charset="0"/>
                <a:ea typeface="+mj-ea"/>
                <a:cs typeface="+mj-cs"/>
              </a:rPr>
              <a:t/>
            </a:r>
            <a:br>
              <a:rPr lang="en-US" sz="6000" dirty="0" smtClean="0">
                <a:solidFill>
                  <a:schemeClr val="bg1"/>
                </a:solidFill>
                <a:effectLst/>
                <a:latin typeface="Bell MT" pitchFamily="18" charset="0"/>
                <a:ea typeface="+mj-ea"/>
                <a:cs typeface="+mj-cs"/>
              </a:rPr>
            </a:br>
            <a:r>
              <a:rPr lang="en-US" sz="2700" dirty="0" smtClean="0">
                <a:solidFill>
                  <a:schemeClr val="bg1"/>
                </a:solidFill>
                <a:effectLst/>
                <a:latin typeface="Bell MT" pitchFamily="18" charset="0"/>
                <a:ea typeface="+mj-ea"/>
                <a:cs typeface="+mj-cs"/>
              </a:rPr>
              <a:t>Leadership </a:t>
            </a:r>
            <a:r>
              <a:rPr lang="en-US" sz="2700" cap="none" dirty="0" smtClean="0">
                <a:solidFill>
                  <a:schemeClr val="bg1"/>
                </a:solidFill>
                <a:effectLst/>
                <a:latin typeface="Bell MT" pitchFamily="18" charset="0"/>
                <a:ea typeface="+mj-ea"/>
                <a:cs typeface="+mj-cs"/>
              </a:rPr>
              <a:t>and</a:t>
            </a:r>
            <a:r>
              <a:rPr lang="en-US" sz="2700" dirty="0" smtClean="0">
                <a:solidFill>
                  <a:schemeClr val="bg1"/>
                </a:solidFill>
                <a:effectLst/>
                <a:latin typeface="Bell MT" pitchFamily="18" charset="0"/>
                <a:ea typeface="+mj-ea"/>
                <a:cs typeface="+mj-cs"/>
              </a:rPr>
              <a:t> Training Conference </a:t>
            </a:r>
            <a:br>
              <a:rPr lang="en-US" sz="2700" dirty="0" smtClean="0">
                <a:solidFill>
                  <a:schemeClr val="bg1"/>
                </a:solidFill>
                <a:effectLst/>
                <a:latin typeface="Bell MT" pitchFamily="18" charset="0"/>
                <a:ea typeface="+mj-ea"/>
                <a:cs typeface="+mj-cs"/>
              </a:rPr>
            </a:br>
            <a:endParaRPr lang="en-US" sz="2700" dirty="0">
              <a:solidFill>
                <a:schemeClr val="bg1"/>
              </a:solidFill>
              <a:effectLst/>
              <a:latin typeface="Bell MT" pitchFamily="18" charset="0"/>
              <a:ea typeface="+mj-ea"/>
              <a:cs typeface="+mj-cs"/>
            </a:endParaRPr>
          </a:p>
        </p:txBody>
      </p:sp>
      <p:sp>
        <p:nvSpPr>
          <p:cNvPr id="14339" name="Subtitle 6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514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i="1" smtClean="0">
                <a:solidFill>
                  <a:srgbClr val="C00000"/>
                </a:solidFill>
                <a:latin typeface="Bell MT" pitchFamily="127" charset="0"/>
              </a:rPr>
              <a:t>MANAGING CONFLICT THROUGH TRUST</a:t>
            </a:r>
          </a:p>
          <a:p>
            <a:pPr>
              <a:lnSpc>
                <a:spcPct val="90000"/>
              </a:lnSpc>
            </a:pPr>
            <a:endParaRPr lang="en-US" sz="2400" b="1" i="1" smtClean="0">
              <a:solidFill>
                <a:srgbClr val="C00000"/>
              </a:solidFill>
              <a:latin typeface="Bell MT" pitchFamily="127" charset="0"/>
            </a:endParaRPr>
          </a:p>
          <a:p>
            <a:pPr>
              <a:lnSpc>
                <a:spcPct val="90000"/>
              </a:lnSpc>
            </a:pPr>
            <a:endParaRPr lang="en-US" sz="2400" b="1" i="1" smtClean="0">
              <a:solidFill>
                <a:srgbClr val="C00000"/>
              </a:solidFill>
              <a:latin typeface="Bell MT" pitchFamily="127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77000"/>
            <a:ext cx="9144000" cy="366713"/>
          </a:xfrm>
          <a:prstGeom prst="rect">
            <a:avLst/>
          </a:prstGeom>
          <a:solidFill>
            <a:srgbClr val="C00000"/>
          </a:solidFill>
          <a:ln cmpd="tri">
            <a:noFill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5F1E0"/>
                </a:solidFill>
                <a:latin typeface="Bell MT" pitchFamily="127" charset="0"/>
              </a:rPr>
              <a:t>KAPPA ALPHA PSI FRATERNITY, INC.                                                 </a:t>
            </a:r>
            <a:r>
              <a:rPr lang="el-GR" b="1">
                <a:solidFill>
                  <a:srgbClr val="F5F1E0"/>
                </a:solidFill>
                <a:latin typeface="Times New Roman" pitchFamily="127" charset="0"/>
                <a:ea typeface="Times New Roman" pitchFamily="127" charset="0"/>
                <a:cs typeface="Times New Roman" pitchFamily="127" charset="0"/>
              </a:rPr>
              <a:t>ΚΑΨ</a:t>
            </a:r>
            <a:r>
              <a:rPr lang="en-US" b="1">
                <a:solidFill>
                  <a:srgbClr val="F5F1E0"/>
                </a:solidFill>
                <a:latin typeface="Bell MT" pitchFamily="127" charset="0"/>
              </a:rPr>
              <a:t>  </a:t>
            </a:r>
            <a:r>
              <a:rPr lang="en-US" b="1">
                <a:solidFill>
                  <a:srgbClr val="F5F1E0"/>
                </a:solidFill>
                <a:latin typeface="Times New Roman" pitchFamily="127" charset="0"/>
                <a:ea typeface="Times New Roman" pitchFamily="127" charset="0"/>
                <a:cs typeface="Times New Roman" pitchFamily="127" charset="0"/>
              </a:rPr>
              <a:t>♦ ♦ ♦  </a:t>
            </a:r>
            <a:r>
              <a:rPr lang="el-GR" b="1">
                <a:solidFill>
                  <a:srgbClr val="F5F1E0"/>
                </a:solidFill>
                <a:latin typeface="Times New Roman" pitchFamily="127" charset="0"/>
                <a:ea typeface="Times New Roman" pitchFamily="127" charset="0"/>
                <a:cs typeface="Times New Roman" pitchFamily="127" charset="0"/>
              </a:rPr>
              <a:t>ΦΝΠ</a:t>
            </a:r>
            <a:endParaRPr lang="en-US" b="1">
              <a:solidFill>
                <a:srgbClr val="F5F1E0"/>
              </a:solidFill>
              <a:latin typeface="Book Antiqua" pitchFamily="127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3" cstate="print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dirty="0" err="1" smtClean="0">
                <a:solidFill>
                  <a:srgbClr val="EA0000"/>
                </a:solidFill>
                <a:ea typeface="+mj-ea"/>
                <a:cs typeface="+mj-cs"/>
              </a:rPr>
              <a:t>pURPOSE</a:t>
            </a:r>
            <a:endParaRPr lang="en-US" sz="3200" dirty="0">
              <a:solidFill>
                <a:srgbClr val="EA0000"/>
              </a:solidFill>
              <a:ea typeface="+mj-ea"/>
              <a:cs typeface="+mj-cs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685800" y="1905000"/>
            <a:ext cx="8077200" cy="4267200"/>
          </a:xfrm>
        </p:spPr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marL="347663" indent="-347663"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b="1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marL="347663" indent="-347663"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b="1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marL="347663" indent="-347663"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b="1" dirty="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88113"/>
            <a:ext cx="9144000" cy="366712"/>
          </a:xfrm>
          <a:prstGeom prst="rect">
            <a:avLst/>
          </a:prstGeom>
          <a:solidFill>
            <a:srgbClr val="C00000"/>
          </a:solidFill>
          <a:ln cmpd="tri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ell MT" pitchFamily="18" charset="0"/>
                <a:ea typeface="+mn-ea"/>
                <a:cs typeface="+mn-cs"/>
              </a:rPr>
              <a:t>2012 CRWLTC				                                                            	 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89" name="Subtitle 6"/>
          <p:cNvSpPr txBox="1">
            <a:spLocks/>
          </p:cNvSpPr>
          <p:nvPr/>
        </p:nvSpPr>
        <p:spPr bwMode="auto">
          <a:xfrm>
            <a:off x="914400" y="1905000"/>
            <a:ext cx="7467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just"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Book Antiqua" pitchFamily="127" charset="0"/>
              </a:rPr>
              <a:t>To “confront reality.” Alumni brothers bump heads, disrespect  each other and run into relationship and trust issues on the local, provincial, and national level. </a:t>
            </a:r>
            <a:endParaRPr lang="en-US" sz="2400" i="1">
              <a:solidFill>
                <a:schemeClr val="bg1"/>
              </a:solidFill>
              <a:latin typeface="Book Antiqua" pitchFamily="127" charset="0"/>
            </a:endParaRPr>
          </a:p>
          <a:p>
            <a:pPr algn="just">
              <a:lnSpc>
                <a:spcPct val="80000"/>
              </a:lnSpc>
              <a:buFont typeface="Wingdings" pitchFamily="127" charset="2"/>
              <a:buNone/>
            </a:pPr>
            <a:endParaRPr lang="en-US" sz="2400" i="1">
              <a:solidFill>
                <a:schemeClr val="bg1"/>
              </a:solidFill>
              <a:latin typeface="Book Antiqua" pitchFamily="127" charset="0"/>
            </a:endParaRPr>
          </a:p>
          <a:p>
            <a:pPr algn="just">
              <a:lnSpc>
                <a:spcPct val="80000"/>
              </a:lnSpc>
              <a:buFont typeface="Wingdings" pitchFamily="127" charset="2"/>
              <a:buNone/>
            </a:pPr>
            <a:endParaRPr lang="en-US" sz="2400" i="1">
              <a:solidFill>
                <a:schemeClr val="bg1"/>
              </a:solidFill>
              <a:latin typeface="Book Antiqua" pitchFamily="127" charset="0"/>
            </a:endParaRPr>
          </a:p>
          <a:p>
            <a:pPr algn="just">
              <a:lnSpc>
                <a:spcPct val="80000"/>
              </a:lnSpc>
            </a:pPr>
            <a:r>
              <a:rPr lang="en-US" sz="2400" i="1">
                <a:solidFill>
                  <a:schemeClr val="bg1"/>
                </a:solidFill>
                <a:latin typeface="Book Antiqua" pitchFamily="127" charset="0"/>
              </a:rPr>
              <a:t> In other words it is not always so easy to connect and establish confidence/trust with every Kappa you meet…even within your own chapter! </a:t>
            </a:r>
          </a:p>
          <a:p>
            <a:pPr lvl="3" algn="just">
              <a:lnSpc>
                <a:spcPct val="80000"/>
              </a:lnSpc>
              <a:buFont typeface="Wingdings" pitchFamily="127" charset="2"/>
              <a:buNone/>
            </a:pPr>
            <a:r>
              <a:rPr lang="en-US" sz="2400" i="1">
                <a:solidFill>
                  <a:schemeClr val="bg1"/>
                </a:solidFill>
                <a:latin typeface="Book Antiqua" pitchFamily="127" charset="0"/>
              </a:rPr>
              <a:t>					</a:t>
            </a:r>
            <a:r>
              <a:rPr lang="en-US" sz="2400">
                <a:solidFill>
                  <a:schemeClr val="bg1"/>
                </a:solidFill>
                <a:latin typeface="Book Antiqua" pitchFamily="127" charset="0"/>
              </a:rPr>
              <a:t>Mr. Reality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3" cstate="print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3400" y="914400"/>
            <a:ext cx="8229600" cy="685800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EA0000"/>
                </a:solidFill>
                <a:ea typeface="+mj-ea"/>
                <a:cs typeface="+mj-cs"/>
              </a:rPr>
              <a:t>TRUST</a:t>
            </a:r>
            <a:endParaRPr lang="en-US" sz="3200" dirty="0">
              <a:solidFill>
                <a:srgbClr val="EA0000"/>
              </a:solidFill>
              <a:ea typeface="+mj-ea"/>
              <a:cs typeface="+mj-cs"/>
            </a:endParaRPr>
          </a:p>
        </p:txBody>
      </p:sp>
      <p:sp>
        <p:nvSpPr>
          <p:cNvPr id="18435" name="Subtitle 6"/>
          <p:cNvSpPr>
            <a:spLocks noGrp="1"/>
          </p:cNvSpPr>
          <p:nvPr>
            <p:ph type="subTitle" idx="1"/>
          </p:nvPr>
        </p:nvSpPr>
        <p:spPr>
          <a:xfrm>
            <a:off x="914400" y="1905000"/>
            <a:ext cx="7467600" cy="4038600"/>
          </a:xfrm>
        </p:spPr>
        <p:txBody>
          <a:bodyPr/>
          <a:lstStyle/>
          <a:p>
            <a:pPr algn="just"/>
            <a:r>
              <a:rPr lang="en-US" sz="2400" smtClean="0">
                <a:solidFill>
                  <a:schemeClr val="bg1"/>
                </a:solidFill>
              </a:rPr>
              <a:t>It is the currency of relationships.</a:t>
            </a:r>
          </a:p>
          <a:p>
            <a:pPr algn="just"/>
            <a:endParaRPr lang="en-US" sz="2400" smtClean="0">
              <a:solidFill>
                <a:schemeClr val="bg1"/>
              </a:solidFill>
            </a:endParaRPr>
          </a:p>
          <a:p>
            <a:pPr algn="just"/>
            <a:r>
              <a:rPr lang="en-US" sz="2400" smtClean="0">
                <a:solidFill>
                  <a:schemeClr val="bg1"/>
                </a:solidFill>
              </a:rPr>
              <a:t>A l</a:t>
            </a:r>
            <a:r>
              <a:rPr lang="en-US" sz="2400" u="sng" smtClean="0">
                <a:solidFill>
                  <a:schemeClr val="bg1"/>
                </a:solidFill>
              </a:rPr>
              <a:t>eader</a:t>
            </a:r>
            <a:r>
              <a:rPr lang="en-US" sz="2400" smtClean="0">
                <a:solidFill>
                  <a:schemeClr val="bg1"/>
                </a:solidFill>
              </a:rPr>
              <a:t> can’t lead without it!</a:t>
            </a:r>
          </a:p>
          <a:p>
            <a:pPr algn="just"/>
            <a:endParaRPr lang="en-US" sz="2400" smtClean="0">
              <a:solidFill>
                <a:schemeClr val="bg1"/>
              </a:solidFill>
            </a:endParaRPr>
          </a:p>
          <a:p>
            <a:pPr algn="just"/>
            <a:r>
              <a:rPr lang="en-US" sz="2400" smtClean="0">
                <a:solidFill>
                  <a:schemeClr val="bg1"/>
                </a:solidFill>
              </a:rPr>
              <a:t>A </a:t>
            </a:r>
            <a:r>
              <a:rPr lang="en-US" sz="2400" u="sng" smtClean="0">
                <a:solidFill>
                  <a:schemeClr val="bg1"/>
                </a:solidFill>
              </a:rPr>
              <a:t>chapter </a:t>
            </a:r>
            <a:r>
              <a:rPr lang="en-US" sz="2400" smtClean="0">
                <a:solidFill>
                  <a:schemeClr val="bg1"/>
                </a:solidFill>
              </a:rPr>
              <a:t>won’t thrive without it!</a:t>
            </a:r>
          </a:p>
          <a:p>
            <a:pPr algn="just"/>
            <a:endParaRPr lang="en-US" sz="2400" smtClean="0">
              <a:solidFill>
                <a:schemeClr val="bg1"/>
              </a:solidFill>
            </a:endParaRPr>
          </a:p>
          <a:p>
            <a:pPr algn="just"/>
            <a:r>
              <a:rPr lang="en-US" sz="2400" smtClean="0">
                <a:solidFill>
                  <a:schemeClr val="bg1"/>
                </a:solidFill>
              </a:rPr>
              <a:t>Our </a:t>
            </a:r>
            <a:r>
              <a:rPr lang="en-US" sz="2400" u="sng" smtClean="0">
                <a:solidFill>
                  <a:schemeClr val="bg1"/>
                </a:solidFill>
              </a:rPr>
              <a:t>brand </a:t>
            </a:r>
            <a:r>
              <a:rPr lang="en-US" sz="2400" smtClean="0">
                <a:solidFill>
                  <a:schemeClr val="bg1"/>
                </a:solidFill>
              </a:rPr>
              <a:t>won’t survive without it!</a:t>
            </a:r>
          </a:p>
          <a:p>
            <a:pPr algn="just"/>
            <a:endParaRPr lang="en-US" i="1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88113"/>
            <a:ext cx="9144000" cy="366712"/>
          </a:xfrm>
          <a:prstGeom prst="rect">
            <a:avLst/>
          </a:prstGeom>
          <a:solidFill>
            <a:srgbClr val="C00000"/>
          </a:solidFill>
          <a:ln cmpd="tri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ell MT" pitchFamily="18" charset="0"/>
                <a:ea typeface="+mn-ea"/>
                <a:cs typeface="+mn-cs"/>
              </a:rPr>
              <a:t>2012 CRWLTC				                                                            	 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Times New Roman"/>
              </a:rPr>
              <a:t>Page 2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3" cstate="print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3400" y="914400"/>
            <a:ext cx="8229600" cy="685800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EA0000"/>
                </a:solidFill>
                <a:ea typeface="+mj-ea"/>
                <a:cs typeface="+mj-cs"/>
              </a:rPr>
              <a:t>A leader cant lead without it!</a:t>
            </a:r>
            <a:endParaRPr lang="en-US" sz="3200" dirty="0">
              <a:solidFill>
                <a:srgbClr val="EA0000"/>
              </a:solidFill>
              <a:ea typeface="+mj-ea"/>
              <a:cs typeface="+mj-cs"/>
            </a:endParaRPr>
          </a:p>
        </p:txBody>
      </p:sp>
      <p:sp>
        <p:nvSpPr>
          <p:cNvPr id="20483" name="Subtitle 6"/>
          <p:cNvSpPr>
            <a:spLocks noGrp="1"/>
          </p:cNvSpPr>
          <p:nvPr>
            <p:ph type="subTitle" idx="1"/>
          </p:nvPr>
        </p:nvSpPr>
        <p:spPr>
          <a:xfrm>
            <a:off x="914400" y="1905000"/>
            <a:ext cx="7467600" cy="4038600"/>
          </a:xfrm>
        </p:spPr>
        <p:txBody>
          <a:bodyPr/>
          <a:lstStyle/>
          <a:p>
            <a:pPr algn="just"/>
            <a:r>
              <a:rPr lang="en-US" sz="2400" smtClean="0">
                <a:solidFill>
                  <a:schemeClr val="bg1"/>
                </a:solidFill>
              </a:rPr>
              <a:t>There are four (4) bricks or building blocks of trust.</a:t>
            </a:r>
          </a:p>
          <a:p>
            <a:pPr algn="just"/>
            <a:r>
              <a:rPr lang="en-US" sz="2400" smtClean="0">
                <a:solidFill>
                  <a:schemeClr val="bg1"/>
                </a:solidFill>
              </a:rPr>
              <a:t>          	1. Integrity (honest)</a:t>
            </a:r>
          </a:p>
          <a:p>
            <a:pPr algn="just"/>
            <a:r>
              <a:rPr lang="en-US" sz="2400" smtClean="0">
                <a:solidFill>
                  <a:schemeClr val="bg1"/>
                </a:solidFill>
              </a:rPr>
              <a:t>	2. Intentions  (motives, agendas, etc)</a:t>
            </a:r>
          </a:p>
          <a:p>
            <a:pPr algn="just"/>
            <a:r>
              <a:rPr lang="en-US" sz="2400" smtClean="0">
                <a:solidFill>
                  <a:schemeClr val="bg1"/>
                </a:solidFill>
              </a:rPr>
              <a:t>	3. Character  (trustworthy)</a:t>
            </a:r>
          </a:p>
          <a:p>
            <a:pPr algn="just"/>
            <a:r>
              <a:rPr lang="en-US" sz="2400" smtClean="0">
                <a:solidFill>
                  <a:schemeClr val="bg1"/>
                </a:solidFill>
              </a:rPr>
              <a:t>	4. Competence  (capabilities)</a:t>
            </a:r>
          </a:p>
          <a:p>
            <a:pPr algn="just"/>
            <a:endParaRPr lang="en-US" sz="2400" smtClean="0">
              <a:solidFill>
                <a:schemeClr val="bg1"/>
              </a:solidFill>
            </a:endParaRPr>
          </a:p>
          <a:p>
            <a:pPr algn="just"/>
            <a:r>
              <a:rPr lang="en-US" sz="2400" smtClean="0">
                <a:solidFill>
                  <a:schemeClr val="bg1"/>
                </a:solidFill>
              </a:rPr>
              <a:t>Since 1911, the  1</a:t>
            </a:r>
            <a:r>
              <a:rPr lang="en-US" sz="2400" baseline="30000" smtClean="0">
                <a:solidFill>
                  <a:schemeClr val="bg1"/>
                </a:solidFill>
              </a:rPr>
              <a:t>st </a:t>
            </a:r>
            <a:r>
              <a:rPr lang="en-US" sz="2400" smtClean="0">
                <a:solidFill>
                  <a:schemeClr val="bg1"/>
                </a:solidFill>
              </a:rPr>
              <a:t>objective of Kappa Alpha Psi Fraternity, Inc. has been to </a:t>
            </a:r>
            <a:r>
              <a:rPr lang="en-US" sz="2400" u="sng" smtClean="0">
                <a:solidFill>
                  <a:schemeClr val="bg1"/>
                </a:solidFill>
              </a:rPr>
              <a:t>unite</a:t>
            </a:r>
            <a:r>
              <a:rPr lang="en-US" sz="2400" smtClean="0">
                <a:solidFill>
                  <a:schemeClr val="bg1"/>
                </a:solidFill>
              </a:rPr>
              <a:t> college men of culture, honor, and patriotism in a </a:t>
            </a:r>
            <a:r>
              <a:rPr lang="en-US" sz="2400" u="sng" smtClean="0">
                <a:solidFill>
                  <a:schemeClr val="bg1"/>
                </a:solidFill>
              </a:rPr>
              <a:t>bond of fraternity.</a:t>
            </a:r>
          </a:p>
          <a:p>
            <a:pPr algn="just"/>
            <a:endParaRPr lang="en-US" i="1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88113"/>
            <a:ext cx="9144000" cy="366712"/>
          </a:xfrm>
          <a:prstGeom prst="rect">
            <a:avLst/>
          </a:prstGeom>
          <a:solidFill>
            <a:srgbClr val="C00000"/>
          </a:solidFill>
          <a:ln cmpd="tri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ell MT" pitchFamily="18" charset="0"/>
                <a:ea typeface="+mn-ea"/>
                <a:cs typeface="+mn-cs"/>
              </a:rPr>
              <a:t>2012 CRWLTC				                                                            	 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Times New Roman"/>
              </a:rPr>
              <a:t>Page 3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3" cstate="print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229600" cy="685800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EA0000"/>
                </a:solidFill>
                <a:ea typeface="+mj-ea"/>
                <a:cs typeface="+mj-cs"/>
              </a:rPr>
              <a:t>A chapter cant thrive without it!</a:t>
            </a:r>
            <a:endParaRPr lang="en-US" sz="3200" dirty="0">
              <a:solidFill>
                <a:srgbClr val="EA0000"/>
              </a:solidFill>
              <a:ea typeface="+mj-ea"/>
              <a:cs typeface="+mj-cs"/>
            </a:endParaRPr>
          </a:p>
        </p:txBody>
      </p:sp>
      <p:sp>
        <p:nvSpPr>
          <p:cNvPr id="22531" name="Subtitle 6"/>
          <p:cNvSpPr>
            <a:spLocks noGrp="1"/>
          </p:cNvSpPr>
          <p:nvPr>
            <p:ph type="subTitle" idx="1"/>
          </p:nvPr>
        </p:nvSpPr>
        <p:spPr>
          <a:xfrm>
            <a:off x="914400" y="1219200"/>
            <a:ext cx="7467600" cy="4724400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en-US" sz="2400" smtClean="0">
                <a:solidFill>
                  <a:schemeClr val="bg1"/>
                </a:solidFill>
              </a:rPr>
              <a:t>Healthy relationships are based on trust and our chapters thrive when there is a culture of:</a:t>
            </a:r>
          </a:p>
          <a:p>
            <a:pPr algn="just">
              <a:lnSpc>
                <a:spcPct val="80000"/>
              </a:lnSpc>
            </a:pPr>
            <a:endParaRPr lang="en-US" sz="2400" smtClean="0">
              <a:solidFill>
                <a:schemeClr val="bg1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en-US" sz="2400" smtClean="0">
                <a:solidFill>
                  <a:schemeClr val="bg1"/>
                </a:solidFill>
              </a:rPr>
              <a:t>	Transparency</a:t>
            </a:r>
          </a:p>
          <a:p>
            <a:pPr algn="just">
              <a:lnSpc>
                <a:spcPct val="80000"/>
              </a:lnSpc>
            </a:pPr>
            <a:endParaRPr lang="en-US" sz="2400" smtClean="0">
              <a:solidFill>
                <a:schemeClr val="bg1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en-US" sz="2400" smtClean="0">
                <a:solidFill>
                  <a:schemeClr val="bg1"/>
                </a:solidFill>
              </a:rPr>
              <a:t>	Open Communication. It must be up, down, 	and circular.</a:t>
            </a:r>
          </a:p>
          <a:p>
            <a:pPr algn="just">
              <a:lnSpc>
                <a:spcPct val="80000"/>
              </a:lnSpc>
            </a:pPr>
            <a:endParaRPr lang="en-US" sz="2400" smtClean="0">
              <a:solidFill>
                <a:schemeClr val="bg1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en-US" sz="2400" smtClean="0">
                <a:solidFill>
                  <a:schemeClr val="bg1"/>
                </a:solidFill>
              </a:rPr>
              <a:t>	Straight Talk. There should be no politricking, 	cliquing, spinning, double talking, moon-	walking, misdirection, etc.</a:t>
            </a:r>
          </a:p>
          <a:p>
            <a:pPr algn="just">
              <a:lnSpc>
                <a:spcPct val="80000"/>
              </a:lnSpc>
            </a:pPr>
            <a:r>
              <a:rPr lang="en-US" sz="2400" smtClean="0">
                <a:solidFill>
                  <a:schemeClr val="bg1"/>
                </a:solidFill>
              </a:rPr>
              <a:t>   </a:t>
            </a:r>
          </a:p>
          <a:p>
            <a:pPr algn="just">
              <a:lnSpc>
                <a:spcPct val="80000"/>
              </a:lnSpc>
            </a:pPr>
            <a:r>
              <a:rPr lang="en-US" sz="2400" smtClean="0">
                <a:solidFill>
                  <a:schemeClr val="bg1"/>
                </a:solidFill>
              </a:rPr>
              <a:t>Since 1911, genuine brotherhood (caring, sharing, &amp; daring) has been the cornerstone and catalyst behind our unswerving fidelity to our brothers and the fraternity. </a:t>
            </a:r>
          </a:p>
          <a:p>
            <a:pPr algn="just">
              <a:lnSpc>
                <a:spcPct val="90000"/>
              </a:lnSpc>
            </a:pPr>
            <a:endParaRPr lang="en-US" i="1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88113"/>
            <a:ext cx="9144000" cy="366712"/>
          </a:xfrm>
          <a:prstGeom prst="rect">
            <a:avLst/>
          </a:prstGeom>
          <a:solidFill>
            <a:srgbClr val="C00000"/>
          </a:solidFill>
          <a:ln cmpd="tri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ell MT" pitchFamily="18" charset="0"/>
                <a:ea typeface="+mn-ea"/>
                <a:cs typeface="+mn-cs"/>
              </a:rPr>
              <a:t>2012 CRWLTC				                                                            	 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Times New Roman"/>
              </a:rPr>
              <a:t>Page 4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3" cstate="print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229600" cy="685800"/>
          </a:xfrm>
        </p:spPr>
        <p:txBody>
          <a:bodyPr>
            <a:normAutofit fontScale="9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EA0000"/>
                </a:solidFill>
                <a:ea typeface="+mj-ea"/>
                <a:cs typeface="+mj-cs"/>
              </a:rPr>
              <a:t>Our brand wont survive without it!</a:t>
            </a:r>
            <a:endParaRPr lang="en-US" sz="3200" dirty="0">
              <a:solidFill>
                <a:srgbClr val="EA0000"/>
              </a:solidFill>
              <a:ea typeface="+mj-ea"/>
              <a:cs typeface="+mj-cs"/>
            </a:endParaRPr>
          </a:p>
        </p:txBody>
      </p:sp>
      <p:sp>
        <p:nvSpPr>
          <p:cNvPr id="24579" name="Subtitle 6"/>
          <p:cNvSpPr>
            <a:spLocks noGrp="1"/>
          </p:cNvSpPr>
          <p:nvPr>
            <p:ph type="subTitle" idx="1"/>
          </p:nvPr>
        </p:nvSpPr>
        <p:spPr>
          <a:xfrm>
            <a:off x="914400" y="1219200"/>
            <a:ext cx="7467600" cy="5029200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en-US" sz="2400" smtClean="0">
                <a:solidFill>
                  <a:schemeClr val="bg1"/>
                </a:solidFill>
              </a:rPr>
              <a:t>Trust plays a vital role in our achievements.</a:t>
            </a:r>
            <a:endParaRPr lang="en-US" sz="2400" i="1" u="sng" smtClean="0">
              <a:solidFill>
                <a:schemeClr val="bg1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en-US" sz="2400" smtClean="0">
                <a:solidFill>
                  <a:schemeClr val="bg1"/>
                </a:solidFill>
              </a:rPr>
              <a:t>	  </a:t>
            </a:r>
          </a:p>
          <a:p>
            <a:pPr algn="just">
              <a:lnSpc>
                <a:spcPct val="80000"/>
              </a:lnSpc>
            </a:pPr>
            <a:r>
              <a:rPr lang="en-US" sz="2400" b="1" smtClean="0">
                <a:solidFill>
                  <a:schemeClr val="bg1"/>
                </a:solidFill>
              </a:rPr>
              <a:t>Market Trust </a:t>
            </a:r>
          </a:p>
          <a:p>
            <a:pPr algn="just">
              <a:lnSpc>
                <a:spcPct val="80000"/>
              </a:lnSpc>
            </a:pPr>
            <a:r>
              <a:rPr lang="en-US" sz="2400" smtClean="0">
                <a:solidFill>
                  <a:schemeClr val="bg1"/>
                </a:solidFill>
              </a:rPr>
              <a:t>Do we deliver leaders? Are they on campus’, in corporations, in board rooms?</a:t>
            </a:r>
          </a:p>
          <a:p>
            <a:pPr algn="just">
              <a:lnSpc>
                <a:spcPct val="80000"/>
              </a:lnSpc>
            </a:pPr>
            <a:endParaRPr lang="en-US" sz="2400" smtClean="0">
              <a:solidFill>
                <a:schemeClr val="bg1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en-US" sz="2400" b="1" smtClean="0">
                <a:solidFill>
                  <a:schemeClr val="bg1"/>
                </a:solidFill>
              </a:rPr>
              <a:t>Societal Trust</a:t>
            </a:r>
          </a:p>
          <a:p>
            <a:pPr algn="just">
              <a:lnSpc>
                <a:spcPct val="80000"/>
              </a:lnSpc>
            </a:pPr>
            <a:r>
              <a:rPr lang="en-US" sz="2400" smtClean="0">
                <a:solidFill>
                  <a:schemeClr val="bg1"/>
                </a:solidFill>
              </a:rPr>
              <a:t>Do we deliver service in the public interest?</a:t>
            </a:r>
          </a:p>
          <a:p>
            <a:pPr algn="just">
              <a:lnSpc>
                <a:spcPct val="80000"/>
              </a:lnSpc>
            </a:pPr>
            <a:r>
              <a:rPr lang="en-US" sz="2400" smtClean="0">
                <a:solidFill>
                  <a:schemeClr val="bg1"/>
                </a:solidFill>
              </a:rPr>
              <a:t> </a:t>
            </a:r>
          </a:p>
          <a:p>
            <a:pPr algn="just">
              <a:lnSpc>
                <a:spcPct val="80000"/>
              </a:lnSpc>
            </a:pPr>
            <a:r>
              <a:rPr lang="en-US" sz="2400" b="1" smtClean="0">
                <a:solidFill>
                  <a:schemeClr val="bg1"/>
                </a:solidFill>
              </a:rPr>
              <a:t>Results</a:t>
            </a:r>
          </a:p>
          <a:p>
            <a:pPr algn="just">
              <a:lnSpc>
                <a:spcPct val="80000"/>
              </a:lnSpc>
            </a:pPr>
            <a:r>
              <a:rPr lang="en-US" sz="2400" smtClean="0">
                <a:solidFill>
                  <a:schemeClr val="bg1"/>
                </a:solidFill>
              </a:rPr>
              <a:t>What is our level of contribution in our communities?</a:t>
            </a:r>
          </a:p>
          <a:p>
            <a:pPr algn="just">
              <a:lnSpc>
                <a:spcPct val="80000"/>
              </a:lnSpc>
            </a:pPr>
            <a:endParaRPr lang="en-US" sz="2400" smtClean="0">
              <a:solidFill>
                <a:schemeClr val="bg1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en-US" sz="2400" b="1" smtClean="0">
                <a:solidFill>
                  <a:schemeClr val="bg1"/>
                </a:solidFill>
              </a:rPr>
              <a:t>Reputation</a:t>
            </a:r>
          </a:p>
          <a:p>
            <a:pPr algn="just">
              <a:lnSpc>
                <a:spcPct val="80000"/>
              </a:lnSpc>
            </a:pPr>
            <a:r>
              <a:rPr lang="en-US" sz="2400" smtClean="0">
                <a:solidFill>
                  <a:schemeClr val="bg1"/>
                </a:solidFill>
              </a:rPr>
              <a:t>What is our brand known for?</a:t>
            </a:r>
            <a:endParaRPr lang="en-US" i="1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88113"/>
            <a:ext cx="9144000" cy="366712"/>
          </a:xfrm>
          <a:prstGeom prst="rect">
            <a:avLst/>
          </a:prstGeom>
          <a:solidFill>
            <a:srgbClr val="C00000"/>
          </a:solidFill>
          <a:ln cmpd="tri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ell MT" pitchFamily="18" charset="0"/>
                <a:ea typeface="+mn-ea"/>
                <a:cs typeface="+mn-cs"/>
              </a:rPr>
              <a:t>2012 CRWLTC				                                                            	 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Times New Roman"/>
              </a:rPr>
              <a:t>Page 5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3" cstate="print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229600" cy="685800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EA0000"/>
                </a:solidFill>
                <a:ea typeface="+mj-ea"/>
                <a:cs typeface="+mj-cs"/>
              </a:rPr>
              <a:t>branding</a:t>
            </a:r>
            <a:endParaRPr lang="en-US" sz="3200" dirty="0">
              <a:solidFill>
                <a:srgbClr val="EA0000"/>
              </a:solidFill>
              <a:ea typeface="+mj-ea"/>
              <a:cs typeface="+mj-cs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14400" y="1219200"/>
            <a:ext cx="7467600" cy="5029200"/>
          </a:xfrm>
        </p:spPr>
        <p:txBody>
          <a:bodyPr>
            <a:noAutofit/>
          </a:bodyPr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a typeface="+mn-ea"/>
                <a:cs typeface="+mn-cs"/>
              </a:rPr>
              <a:t>Detroit was known as the heart of automotive industry and R.J. Reynolds was known for making cigarettes. But , not any longer.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algn="just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a typeface="+mn-ea"/>
                <a:cs typeface="+mn-cs"/>
              </a:rPr>
              <a:t>Ask yourself:</a:t>
            </a:r>
          </a:p>
          <a:p>
            <a:pPr marL="457200" algn="just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a typeface="+mn-ea"/>
                <a:cs typeface="+mn-cs"/>
              </a:rPr>
              <a:t>What was Kappa Alpha Psi known  for in 1911?</a:t>
            </a:r>
          </a:p>
          <a:p>
            <a:pPr marL="457200" algn="just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marL="457200" algn="just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a typeface="+mn-ea"/>
                <a:cs typeface="+mn-cs"/>
              </a:rPr>
              <a:t>What Was Kappa Alpha Psi known for in 2011?</a:t>
            </a:r>
          </a:p>
          <a:p>
            <a:pPr marL="457200" algn="just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marL="457200" algn="just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a typeface="+mn-ea"/>
                <a:cs typeface="+mn-cs"/>
              </a:rPr>
              <a:t>What will Kappa Alpha Psi be know for in 2011?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a typeface="+mn-ea"/>
                <a:cs typeface="+mn-cs"/>
              </a:rPr>
              <a:t>  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i="1" dirty="0" smtClean="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88113"/>
            <a:ext cx="9144000" cy="366712"/>
          </a:xfrm>
          <a:prstGeom prst="rect">
            <a:avLst/>
          </a:prstGeom>
          <a:solidFill>
            <a:srgbClr val="C00000"/>
          </a:solidFill>
          <a:ln cmpd="tri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ell MT" pitchFamily="18" charset="0"/>
                <a:ea typeface="+mn-ea"/>
                <a:cs typeface="+mn-cs"/>
              </a:rPr>
              <a:t>2012 CRWLTC				                                                            	 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Times New Roman"/>
              </a:rPr>
              <a:t>Page 6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3" cstate="print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229600" cy="685800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EA0000"/>
                </a:solidFill>
                <a:ea typeface="+mj-ea"/>
                <a:cs typeface="+mj-cs"/>
              </a:rPr>
              <a:t>What this means</a:t>
            </a:r>
            <a:endParaRPr lang="en-US" sz="3200" dirty="0">
              <a:solidFill>
                <a:srgbClr val="EA0000"/>
              </a:solidFill>
              <a:ea typeface="+mj-ea"/>
              <a:cs typeface="+mj-cs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14400" y="1219200"/>
            <a:ext cx="7467600" cy="5029200"/>
          </a:xfrm>
        </p:spPr>
        <p:txBody>
          <a:bodyPr>
            <a:noAutofit/>
          </a:bodyPr>
          <a:lstStyle/>
          <a:p>
            <a:pPr algn="just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a typeface="+mn-ea"/>
                <a:cs typeface="+mn-cs"/>
              </a:rPr>
              <a:t>We are both customers and major stakeholders in our corporation. We must take bold and courageous steps to create high trust environments by: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marL="400050" algn="just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a typeface="+mn-ea"/>
                <a:cs typeface="+mn-cs"/>
              </a:rPr>
              <a:t>Righting wrongs, holding each other 	accountable, and establishing and extending trust that creates inspiration.</a:t>
            </a:r>
          </a:p>
          <a:p>
            <a:pPr marL="400050" algn="just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marL="400050" algn="just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a typeface="+mn-ea"/>
                <a:cs typeface="+mn-cs"/>
              </a:rPr>
              <a:t>Deliver consistent behavior and conduct business with moral and ethical excellence that builds credibility and confidence in our brand.</a:t>
            </a:r>
          </a:p>
          <a:p>
            <a:pPr marL="400050" algn="just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marL="400050" algn="just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a typeface="+mn-ea"/>
                <a:cs typeface="+mn-cs"/>
              </a:rPr>
              <a:t>Leaders focus on helping others develop, grow, achieve, and win.</a:t>
            </a:r>
          </a:p>
          <a:p>
            <a:pPr marL="400050" algn="just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a typeface="+mn-ea"/>
                <a:cs typeface="+mn-cs"/>
              </a:rPr>
              <a:t>  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i="1" dirty="0" smtClean="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88113"/>
            <a:ext cx="9144000" cy="366712"/>
          </a:xfrm>
          <a:prstGeom prst="rect">
            <a:avLst/>
          </a:prstGeom>
          <a:solidFill>
            <a:srgbClr val="C00000"/>
          </a:solidFill>
          <a:ln cmpd="tri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ell MT" pitchFamily="18" charset="0"/>
                <a:ea typeface="+mn-ea"/>
                <a:cs typeface="+mn-cs"/>
              </a:rPr>
              <a:t>2012 CRWLTC				                                                            	 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Times New Roman"/>
              </a:rPr>
              <a:t>Page 7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467</TotalTime>
  <Words>407</Words>
  <Application>Microsoft Office PowerPoint</Application>
  <PresentationFormat>On-screen Show (4:3)</PresentationFormat>
  <Paragraphs>80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Book Antiqua</vt:lpstr>
      <vt:lpstr>ＭＳ Ｐゴシック</vt:lpstr>
      <vt:lpstr>Arial</vt:lpstr>
      <vt:lpstr>Lucida Sans</vt:lpstr>
      <vt:lpstr>Wingdings 2</vt:lpstr>
      <vt:lpstr>Wingdings</vt:lpstr>
      <vt:lpstr>Wingdings 3</vt:lpstr>
      <vt:lpstr>Calibri</vt:lpstr>
      <vt:lpstr>Bell MT</vt:lpstr>
      <vt:lpstr>Times New Roman</vt:lpstr>
      <vt:lpstr>Apex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LCA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Webley, Lascel</dc:creator>
  <cp:lastModifiedBy>Lascel Webley</cp:lastModifiedBy>
  <cp:revision>55</cp:revision>
  <dcterms:created xsi:type="dcterms:W3CDTF">2012-02-28T15:50:29Z</dcterms:created>
  <dcterms:modified xsi:type="dcterms:W3CDTF">2012-07-14T06:13:49Z</dcterms:modified>
</cp:coreProperties>
</file>