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2" r:id="rId16"/>
    <p:sldId id="274"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7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D63DB2-BE9C-4833-B369-A7BC6F5597EE}" type="datetimeFigureOut">
              <a:rPr lang="en-US" smtClean="0"/>
              <a:t>9/14/2013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9D94D7-CFA0-4710-8325-DD96105DE669}" type="slidenum">
              <a:rPr lang="en-US" smtClean="0"/>
              <a:t>‹#›</a:t>
            </a:fld>
            <a:endParaRPr lang="en-US"/>
          </a:p>
        </p:txBody>
      </p:sp>
    </p:spTree>
    <p:extLst>
      <p:ext uri="{BB962C8B-B14F-4D97-AF65-F5344CB8AC3E}">
        <p14:creationId xmlns:p14="http://schemas.microsoft.com/office/powerpoint/2010/main" val="302728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9D94D7-CFA0-4710-8325-DD96105DE669}" type="slidenum">
              <a:rPr lang="en-US" smtClean="0"/>
              <a:t>1</a:t>
            </a:fld>
            <a:endParaRPr lang="en-US"/>
          </a:p>
        </p:txBody>
      </p:sp>
    </p:spTree>
    <p:extLst>
      <p:ext uri="{BB962C8B-B14F-4D97-AF65-F5344CB8AC3E}">
        <p14:creationId xmlns:p14="http://schemas.microsoft.com/office/powerpoint/2010/main" val="1738209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2</a:t>
            </a:fld>
            <a:endParaRPr lang="en-US"/>
          </a:p>
        </p:txBody>
      </p:sp>
    </p:spTree>
    <p:extLst>
      <p:ext uri="{BB962C8B-B14F-4D97-AF65-F5344CB8AC3E}">
        <p14:creationId xmlns:p14="http://schemas.microsoft.com/office/powerpoint/2010/main" val="3569890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3</a:t>
            </a:fld>
            <a:endParaRPr lang="en-US"/>
          </a:p>
        </p:txBody>
      </p:sp>
    </p:spTree>
    <p:extLst>
      <p:ext uri="{BB962C8B-B14F-4D97-AF65-F5344CB8AC3E}">
        <p14:creationId xmlns:p14="http://schemas.microsoft.com/office/powerpoint/2010/main" val="2255203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4</a:t>
            </a:fld>
            <a:endParaRPr lang="en-US"/>
          </a:p>
        </p:txBody>
      </p:sp>
    </p:spTree>
    <p:extLst>
      <p:ext uri="{BB962C8B-B14F-4D97-AF65-F5344CB8AC3E}">
        <p14:creationId xmlns:p14="http://schemas.microsoft.com/office/powerpoint/2010/main" val="1102768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5</a:t>
            </a:fld>
            <a:endParaRPr lang="en-US"/>
          </a:p>
        </p:txBody>
      </p:sp>
    </p:spTree>
    <p:extLst>
      <p:ext uri="{BB962C8B-B14F-4D97-AF65-F5344CB8AC3E}">
        <p14:creationId xmlns:p14="http://schemas.microsoft.com/office/powerpoint/2010/main" val="4007247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6</a:t>
            </a:fld>
            <a:endParaRPr lang="en-US"/>
          </a:p>
        </p:txBody>
      </p:sp>
    </p:spTree>
    <p:extLst>
      <p:ext uri="{BB962C8B-B14F-4D97-AF65-F5344CB8AC3E}">
        <p14:creationId xmlns:p14="http://schemas.microsoft.com/office/powerpoint/2010/main" val="408606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7</a:t>
            </a:fld>
            <a:endParaRPr lang="en-US"/>
          </a:p>
        </p:txBody>
      </p:sp>
    </p:spTree>
    <p:extLst>
      <p:ext uri="{BB962C8B-B14F-4D97-AF65-F5344CB8AC3E}">
        <p14:creationId xmlns:p14="http://schemas.microsoft.com/office/powerpoint/2010/main" val="1170631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8</a:t>
            </a:fld>
            <a:endParaRPr lang="en-US"/>
          </a:p>
        </p:txBody>
      </p:sp>
    </p:spTree>
    <p:extLst>
      <p:ext uri="{BB962C8B-B14F-4D97-AF65-F5344CB8AC3E}">
        <p14:creationId xmlns:p14="http://schemas.microsoft.com/office/powerpoint/2010/main" val="4197270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9</a:t>
            </a:fld>
            <a:endParaRPr lang="en-US"/>
          </a:p>
        </p:txBody>
      </p:sp>
    </p:spTree>
    <p:extLst>
      <p:ext uri="{BB962C8B-B14F-4D97-AF65-F5344CB8AC3E}">
        <p14:creationId xmlns:p14="http://schemas.microsoft.com/office/powerpoint/2010/main" val="3703685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10</a:t>
            </a:fld>
            <a:endParaRPr lang="en-US"/>
          </a:p>
        </p:txBody>
      </p:sp>
    </p:spTree>
    <p:extLst>
      <p:ext uri="{BB962C8B-B14F-4D97-AF65-F5344CB8AC3E}">
        <p14:creationId xmlns:p14="http://schemas.microsoft.com/office/powerpoint/2010/main" val="2875141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11</a:t>
            </a:fld>
            <a:endParaRPr lang="en-US"/>
          </a:p>
        </p:txBody>
      </p:sp>
    </p:spTree>
    <p:extLst>
      <p:ext uri="{BB962C8B-B14F-4D97-AF65-F5344CB8AC3E}">
        <p14:creationId xmlns:p14="http://schemas.microsoft.com/office/powerpoint/2010/main" val="460725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12</a:t>
            </a:fld>
            <a:endParaRPr lang="en-US"/>
          </a:p>
        </p:txBody>
      </p:sp>
    </p:spTree>
    <p:extLst>
      <p:ext uri="{BB962C8B-B14F-4D97-AF65-F5344CB8AC3E}">
        <p14:creationId xmlns:p14="http://schemas.microsoft.com/office/powerpoint/2010/main" val="392702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13</a:t>
            </a:fld>
            <a:endParaRPr lang="en-US"/>
          </a:p>
        </p:txBody>
      </p:sp>
    </p:spTree>
    <p:extLst>
      <p:ext uri="{BB962C8B-B14F-4D97-AF65-F5344CB8AC3E}">
        <p14:creationId xmlns:p14="http://schemas.microsoft.com/office/powerpoint/2010/main" val="1795039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14</a:t>
            </a:fld>
            <a:endParaRPr lang="en-US"/>
          </a:p>
        </p:txBody>
      </p:sp>
    </p:spTree>
    <p:extLst>
      <p:ext uri="{BB962C8B-B14F-4D97-AF65-F5344CB8AC3E}">
        <p14:creationId xmlns:p14="http://schemas.microsoft.com/office/powerpoint/2010/main" val="4082158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15</a:t>
            </a:fld>
            <a:endParaRPr lang="en-US"/>
          </a:p>
        </p:txBody>
      </p:sp>
    </p:spTree>
    <p:extLst>
      <p:ext uri="{BB962C8B-B14F-4D97-AF65-F5344CB8AC3E}">
        <p14:creationId xmlns:p14="http://schemas.microsoft.com/office/powerpoint/2010/main" val="3201050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16</a:t>
            </a:fld>
            <a:endParaRPr lang="en-US"/>
          </a:p>
        </p:txBody>
      </p:sp>
    </p:spTree>
    <p:extLst>
      <p:ext uri="{BB962C8B-B14F-4D97-AF65-F5344CB8AC3E}">
        <p14:creationId xmlns:p14="http://schemas.microsoft.com/office/powerpoint/2010/main" val="1243362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9D94D7-CFA0-4710-8325-DD96105DE669}" type="slidenum">
              <a:rPr lang="en-US" smtClean="0"/>
              <a:t>17</a:t>
            </a:fld>
            <a:endParaRPr lang="en-US"/>
          </a:p>
        </p:txBody>
      </p:sp>
    </p:spTree>
    <p:extLst>
      <p:ext uri="{BB962C8B-B14F-4D97-AF65-F5344CB8AC3E}">
        <p14:creationId xmlns:p14="http://schemas.microsoft.com/office/powerpoint/2010/main" val="27170898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35F14F3-A31A-45A6-8D25-E68A926F203B}" type="datetimeFigureOut">
              <a:rPr lang="en-US" smtClean="0"/>
              <a:pPr/>
              <a:t>9/14/2013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898395E-D97B-4E6C-B0DB-D8354D07EE0D}" type="slidenum">
              <a:rPr lang="en-US" smtClean="0"/>
              <a:pPr/>
              <a:t>‹#›</a:t>
            </a:fld>
            <a:endParaRPr lang="en-US"/>
          </a:p>
        </p:txBody>
      </p:sp>
      <p:sp>
        <p:nvSpPr>
          <p:cNvPr id="7" name="Rectangle 6"/>
          <p:cNvSpPr/>
          <p:nvPr userDrawn="1"/>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8" name="Picture 7" descr="Founders.jpg"/>
          <p:cNvPicPr>
            <a:picLocks noChangeAspect="1"/>
          </p:cNvPicPr>
          <p:nvPr userDrawn="1"/>
        </p:nvPicPr>
        <p:blipFill>
          <a:blip r:embed="rId2"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9" name="Text Box 10"/>
          <p:cNvSpPr txBox="1">
            <a:spLocks noChangeArrowheads="1"/>
          </p:cNvSpPr>
          <p:nvPr userDrawn="1"/>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10" name="Text Box 9"/>
          <p:cNvSpPr txBox="1">
            <a:spLocks noChangeArrowheads="1"/>
          </p:cNvSpPr>
          <p:nvPr userDrawn="1"/>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11" name="Picture 26" descr="Coat of Arms Legacy"/>
          <p:cNvPicPr>
            <a:picLocks noChangeAspect="1" noChangeArrowheads="1"/>
          </p:cNvPicPr>
          <p:nvPr userDrawn="1"/>
        </p:nvPicPr>
        <p:blipFill>
          <a:blip r:embed="rId3" cstate="print"/>
          <a:srcRect/>
          <a:stretch>
            <a:fillRect/>
          </a:stretch>
        </p:blipFill>
        <p:spPr bwMode="auto">
          <a:xfrm>
            <a:off x="609600" y="381000"/>
            <a:ext cx="1143000" cy="1052513"/>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p:nvPr userDrawn="1"/>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8" name="Picture 7" descr="Founders.jpg"/>
          <p:cNvPicPr>
            <a:picLocks noChangeAspect="1"/>
          </p:cNvPicPr>
          <p:nvPr userDrawn="1"/>
        </p:nvPicPr>
        <p:blipFill>
          <a:blip r:embed="rId2"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9" name="Text Box 10"/>
          <p:cNvSpPr txBox="1">
            <a:spLocks noChangeArrowheads="1"/>
          </p:cNvSpPr>
          <p:nvPr userDrawn="1"/>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10" name="Text Box 9"/>
          <p:cNvSpPr txBox="1">
            <a:spLocks noChangeArrowheads="1"/>
          </p:cNvSpPr>
          <p:nvPr userDrawn="1"/>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11" name="Picture 26" descr="Coat of Arms Legacy"/>
          <p:cNvPicPr>
            <a:picLocks noChangeAspect="1" noChangeArrowheads="1"/>
          </p:cNvPicPr>
          <p:nvPr userDrawn="1"/>
        </p:nvPicPr>
        <p:blipFill>
          <a:blip r:embed="rId3" cstate="print"/>
          <a:srcRect/>
          <a:stretch>
            <a:fillRect/>
          </a:stretch>
        </p:blipFill>
        <p:spPr bwMode="auto">
          <a:xfrm>
            <a:off x="609600" y="381000"/>
            <a:ext cx="1143000" cy="1052513"/>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Rectangle 6"/>
          <p:cNvSpPr/>
          <p:nvPr userDrawn="1"/>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8" name="Picture 7" descr="Founders.jpg"/>
          <p:cNvPicPr>
            <a:picLocks noChangeAspect="1"/>
          </p:cNvPicPr>
          <p:nvPr userDrawn="1"/>
        </p:nvPicPr>
        <p:blipFill>
          <a:blip r:embed="rId2"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9" name="Text Box 10"/>
          <p:cNvSpPr txBox="1">
            <a:spLocks noChangeArrowheads="1"/>
          </p:cNvSpPr>
          <p:nvPr userDrawn="1"/>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10" name="Text Box 9"/>
          <p:cNvSpPr txBox="1">
            <a:spLocks noChangeArrowheads="1"/>
          </p:cNvSpPr>
          <p:nvPr userDrawn="1"/>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11" name="Picture 26" descr="Coat of Arms Legacy"/>
          <p:cNvPicPr>
            <a:picLocks noChangeAspect="1" noChangeArrowheads="1"/>
          </p:cNvPicPr>
          <p:nvPr userDrawn="1"/>
        </p:nvPicPr>
        <p:blipFill>
          <a:blip r:embed="rId3" cstate="print"/>
          <a:srcRect/>
          <a:stretch>
            <a:fillRect/>
          </a:stretch>
        </p:blipFill>
        <p:spPr bwMode="auto">
          <a:xfrm>
            <a:off x="609600" y="381000"/>
            <a:ext cx="1143000" cy="1052513"/>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p:nvPr userDrawn="1"/>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9" name="Picture 8" descr="Founders.jpg"/>
          <p:cNvPicPr>
            <a:picLocks noChangeAspect="1"/>
          </p:cNvPicPr>
          <p:nvPr userDrawn="1"/>
        </p:nvPicPr>
        <p:blipFill>
          <a:blip r:embed="rId2"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10" name="Text Box 10"/>
          <p:cNvSpPr txBox="1">
            <a:spLocks noChangeArrowheads="1"/>
          </p:cNvSpPr>
          <p:nvPr userDrawn="1"/>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11" name="Text Box 9"/>
          <p:cNvSpPr txBox="1">
            <a:spLocks noChangeArrowheads="1"/>
          </p:cNvSpPr>
          <p:nvPr userDrawn="1"/>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12" name="Picture 26" descr="Coat of Arms Legacy"/>
          <p:cNvPicPr>
            <a:picLocks noChangeAspect="1" noChangeArrowheads="1"/>
          </p:cNvPicPr>
          <p:nvPr userDrawn="1"/>
        </p:nvPicPr>
        <p:blipFill>
          <a:blip r:embed="rId3" cstate="print"/>
          <a:srcRect/>
          <a:stretch>
            <a:fillRect/>
          </a:stretch>
        </p:blipFill>
        <p:spPr bwMode="auto">
          <a:xfrm>
            <a:off x="609600" y="381000"/>
            <a:ext cx="1143000" cy="1052513"/>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9"/>
          <p:cNvSpPr/>
          <p:nvPr userDrawn="1"/>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11" name="Picture 10" descr="Founders.jpg"/>
          <p:cNvPicPr>
            <a:picLocks noChangeAspect="1"/>
          </p:cNvPicPr>
          <p:nvPr userDrawn="1"/>
        </p:nvPicPr>
        <p:blipFill>
          <a:blip r:embed="rId2"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12" name="Text Box 10"/>
          <p:cNvSpPr txBox="1">
            <a:spLocks noChangeArrowheads="1"/>
          </p:cNvSpPr>
          <p:nvPr userDrawn="1"/>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13" name="Text Box 9"/>
          <p:cNvSpPr txBox="1">
            <a:spLocks noChangeArrowheads="1"/>
          </p:cNvSpPr>
          <p:nvPr userDrawn="1"/>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14" name="Picture 26" descr="Coat of Arms Legacy"/>
          <p:cNvPicPr>
            <a:picLocks noChangeAspect="1" noChangeArrowheads="1"/>
          </p:cNvPicPr>
          <p:nvPr userDrawn="1"/>
        </p:nvPicPr>
        <p:blipFill>
          <a:blip r:embed="rId3" cstate="print"/>
          <a:srcRect/>
          <a:stretch>
            <a:fillRect/>
          </a:stretch>
        </p:blipFill>
        <p:spPr bwMode="auto">
          <a:xfrm>
            <a:off x="609600" y="381000"/>
            <a:ext cx="1143000" cy="1052513"/>
          </a:xfrm>
          <a:prstGeom prst="rect">
            <a:avLst/>
          </a:prstGeom>
          <a:noFill/>
          <a:ln w="9525">
            <a:noFill/>
            <a:miter lim="800000"/>
            <a:headEnd/>
            <a:tailEnd/>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7" name="Picture 6" descr="Founders.jpg"/>
          <p:cNvPicPr>
            <a:picLocks noChangeAspect="1"/>
          </p:cNvPicPr>
          <p:nvPr userDrawn="1"/>
        </p:nvPicPr>
        <p:blipFill>
          <a:blip r:embed="rId2"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8" name="Text Box 10"/>
          <p:cNvSpPr txBox="1">
            <a:spLocks noChangeArrowheads="1"/>
          </p:cNvSpPr>
          <p:nvPr userDrawn="1"/>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9" name="Text Box 9"/>
          <p:cNvSpPr txBox="1">
            <a:spLocks noChangeArrowheads="1"/>
          </p:cNvSpPr>
          <p:nvPr userDrawn="1"/>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10" name="Picture 26" descr="Coat of Arms Legacy"/>
          <p:cNvPicPr>
            <a:picLocks noChangeAspect="1" noChangeArrowheads="1"/>
          </p:cNvPicPr>
          <p:nvPr userDrawn="1"/>
        </p:nvPicPr>
        <p:blipFill>
          <a:blip r:embed="rId3" cstate="print"/>
          <a:srcRect/>
          <a:stretch>
            <a:fillRect/>
          </a:stretch>
        </p:blipFill>
        <p:spPr bwMode="auto">
          <a:xfrm>
            <a:off x="609600" y="381000"/>
            <a:ext cx="1143000" cy="1052513"/>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1"/>
            <a:ext cx="82296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p:nvPr/>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8" name="Picture 7" descr="Founders.jpg"/>
          <p:cNvPicPr>
            <a:picLocks noChangeAspect="1"/>
          </p:cNvPicPr>
          <p:nvPr/>
        </p:nvPicPr>
        <p:blipFill>
          <a:blip r:embed="rId8"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9" name="Text Box 10"/>
          <p:cNvSpPr txBox="1">
            <a:spLocks noChangeArrowheads="1"/>
          </p:cNvSpPr>
          <p:nvPr/>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10" name="Text Box 9"/>
          <p:cNvSpPr txBox="1">
            <a:spLocks noChangeArrowheads="1"/>
          </p:cNvSpPr>
          <p:nvPr/>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11" name="Picture 26" descr="Coat of Arms Legacy"/>
          <p:cNvPicPr>
            <a:picLocks noChangeAspect="1" noChangeArrowheads="1"/>
          </p:cNvPicPr>
          <p:nvPr/>
        </p:nvPicPr>
        <p:blipFill>
          <a:blip r:embed="rId9" cstate="print"/>
          <a:srcRect/>
          <a:stretch>
            <a:fillRect/>
          </a:stretch>
        </p:blipFill>
        <p:spPr bwMode="auto">
          <a:xfrm>
            <a:off x="609600" y="381000"/>
            <a:ext cx="1143000" cy="10525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timfalbert@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nfd2014@epkapsi.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p>
            <a:r>
              <a:rPr lang="en-US" b="1" u="sng" dirty="0" smtClean="0"/>
              <a:t>Southwestern Province Initiatives</a:t>
            </a:r>
            <a:br>
              <a:rPr lang="en-US" b="1" u="sng" dirty="0" smtClean="0"/>
            </a:br>
            <a:r>
              <a:rPr lang="en-US" b="1" dirty="0" smtClean="0"/>
              <a:t>Kappa Alpha Psi Fraternity, Inc.</a:t>
            </a:r>
            <a:r>
              <a:rPr lang="en-US" b="1" u="sng" dirty="0" smtClean="0"/>
              <a:t> </a:t>
            </a:r>
            <a:endParaRPr lang="en-US" dirty="0"/>
          </a:p>
        </p:txBody>
      </p:sp>
      <p:sp>
        <p:nvSpPr>
          <p:cNvPr id="3" name="Subtitle 2"/>
          <p:cNvSpPr>
            <a:spLocks noGrp="1"/>
          </p:cNvSpPr>
          <p:nvPr>
            <p:ph type="subTitle" idx="1"/>
          </p:nvPr>
        </p:nvSpPr>
        <p:spPr/>
        <p:txBody>
          <a:bodyPr>
            <a:normAutofit fontScale="92500" lnSpcReduction="20000"/>
          </a:bodyPr>
          <a:lstStyle/>
          <a:p>
            <a:r>
              <a:rPr lang="en-US" b="1" dirty="0" smtClean="0">
                <a:solidFill>
                  <a:schemeClr val="tx1"/>
                </a:solidFill>
              </a:rPr>
              <a:t>35 C. Rodger Wilson Leadership Conference</a:t>
            </a:r>
          </a:p>
          <a:p>
            <a:r>
              <a:rPr lang="en-US" b="1" dirty="0" smtClean="0">
                <a:solidFill>
                  <a:schemeClr val="tx1"/>
                </a:solidFill>
              </a:rPr>
              <a:t>Jackson, Mississippi </a:t>
            </a:r>
          </a:p>
          <a:p>
            <a:r>
              <a:rPr lang="en-US" b="1" dirty="0" smtClean="0">
                <a:solidFill>
                  <a:schemeClr val="tx1"/>
                </a:solidFill>
              </a:rPr>
              <a:t>September 12-14, 2013 </a:t>
            </a:r>
          </a:p>
          <a:p>
            <a:endParaRPr lang="en-US" dirty="0"/>
          </a:p>
        </p:txBody>
      </p:sp>
      <p:sp>
        <p:nvSpPr>
          <p:cNvPr id="4" name="Rectangle 3"/>
          <p:cNvSpPr/>
          <p:nvPr/>
        </p:nvSpPr>
        <p:spPr>
          <a:xfrm>
            <a:off x="0" y="6019800"/>
            <a:ext cx="9144000" cy="705728"/>
          </a:xfrm>
          <a:prstGeom prst="rect">
            <a:avLst/>
          </a:prstGeom>
          <a:gradFill flip="none" rotWithShape="1">
            <a:gsLst>
              <a:gs pos="20000">
                <a:schemeClr val="tx1"/>
              </a:gs>
              <a:gs pos="50000">
                <a:srgbClr val="A80000">
                  <a:shade val="30000"/>
                  <a:satMod val="115000"/>
                  <a:shade val="67500"/>
                  <a:satMod val="115000"/>
                </a:srgbClr>
              </a:gs>
              <a:gs pos="100000">
                <a:srgbClr val="A80000">
                  <a:shade val="30000"/>
                  <a:satMod val="115000"/>
                  <a:shade val="100000"/>
                  <a:satMod val="115000"/>
                </a:srgb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b="1" kern="1200">
                <a:solidFill>
                  <a:schemeClr val="lt1"/>
                </a:solidFill>
                <a:latin typeface="+mn-lt"/>
                <a:ea typeface="+mn-ea"/>
                <a:cs typeface="+mn-cs"/>
              </a:defRPr>
            </a:lvl1pPr>
            <a:lvl2pPr marL="457200" algn="l" rtl="0" fontAlgn="base">
              <a:spcBef>
                <a:spcPct val="0"/>
              </a:spcBef>
              <a:spcAft>
                <a:spcPct val="0"/>
              </a:spcAft>
              <a:defRPr b="1" kern="1200">
                <a:solidFill>
                  <a:schemeClr val="lt1"/>
                </a:solidFill>
                <a:latin typeface="+mn-lt"/>
                <a:ea typeface="+mn-ea"/>
                <a:cs typeface="+mn-cs"/>
              </a:defRPr>
            </a:lvl2pPr>
            <a:lvl3pPr marL="914400" algn="l" rtl="0" fontAlgn="base">
              <a:spcBef>
                <a:spcPct val="0"/>
              </a:spcBef>
              <a:spcAft>
                <a:spcPct val="0"/>
              </a:spcAft>
              <a:defRPr b="1" kern="1200">
                <a:solidFill>
                  <a:schemeClr val="lt1"/>
                </a:solidFill>
                <a:latin typeface="+mn-lt"/>
                <a:ea typeface="+mn-ea"/>
                <a:cs typeface="+mn-cs"/>
              </a:defRPr>
            </a:lvl3pPr>
            <a:lvl4pPr marL="1371600" algn="l" rtl="0" fontAlgn="base">
              <a:spcBef>
                <a:spcPct val="0"/>
              </a:spcBef>
              <a:spcAft>
                <a:spcPct val="0"/>
              </a:spcAft>
              <a:defRPr b="1" kern="1200">
                <a:solidFill>
                  <a:schemeClr val="lt1"/>
                </a:solidFill>
                <a:latin typeface="+mn-lt"/>
                <a:ea typeface="+mn-ea"/>
                <a:cs typeface="+mn-cs"/>
              </a:defRPr>
            </a:lvl4pPr>
            <a:lvl5pPr marL="1828800" algn="l"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en-US" sz="2000"/>
          </a:p>
        </p:txBody>
      </p:sp>
      <p:pic>
        <p:nvPicPr>
          <p:cNvPr id="5" name="Picture 4" descr="Founders.jpg"/>
          <p:cNvPicPr>
            <a:picLocks noChangeAspect="1"/>
          </p:cNvPicPr>
          <p:nvPr/>
        </p:nvPicPr>
        <p:blipFill>
          <a:blip r:embed="rId3" cstate="print"/>
          <a:stretch>
            <a:fillRect/>
          </a:stretch>
        </p:blipFill>
        <p:spPr>
          <a:xfrm>
            <a:off x="6629400" y="6039728"/>
            <a:ext cx="1828800" cy="68580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5400000" scaled="1"/>
            <a:tileRect/>
          </a:gradFill>
          <a:ln>
            <a:noFill/>
          </a:ln>
        </p:spPr>
      </p:pic>
      <p:sp>
        <p:nvSpPr>
          <p:cNvPr id="6" name="Text Box 10"/>
          <p:cNvSpPr txBox="1">
            <a:spLocks noChangeArrowheads="1"/>
          </p:cNvSpPr>
          <p:nvPr/>
        </p:nvSpPr>
        <p:spPr bwMode="auto">
          <a:xfrm>
            <a:off x="0" y="6159302"/>
            <a:ext cx="6477000" cy="433754"/>
          </a:xfrm>
          <a:prstGeom prst="rect">
            <a:avLst/>
          </a:prstGeom>
          <a:noFill/>
          <a:ln w="9525">
            <a:noFill/>
            <a:miter lim="800000"/>
            <a:headEnd/>
            <a:tailEnd/>
          </a:ln>
          <a:effectLst/>
        </p:spPr>
        <p:txBody>
          <a:bodyPr/>
          <a:ls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a:lstStyle>
          <a:p>
            <a:pPr algn="ctr">
              <a:spcBef>
                <a:spcPct val="50000"/>
              </a:spcBef>
              <a:defRPr/>
            </a:pPr>
            <a:r>
              <a:rPr lang="en-US" sz="2200" dirty="0">
                <a:solidFill>
                  <a:schemeClr val="bg1"/>
                </a:solidFill>
                <a:latin typeface="Garamond" pitchFamily="18" charset="0"/>
              </a:rPr>
              <a:t>100 Years and Building…The Journey Continues</a:t>
            </a:r>
          </a:p>
        </p:txBody>
      </p:sp>
      <p:sp>
        <p:nvSpPr>
          <p:cNvPr id="7" name="Text Box 9"/>
          <p:cNvSpPr txBox="1">
            <a:spLocks noChangeArrowheads="1"/>
          </p:cNvSpPr>
          <p:nvPr/>
        </p:nvSpPr>
        <p:spPr bwMode="auto">
          <a:xfrm>
            <a:off x="1600200" y="381000"/>
            <a:ext cx="6477000" cy="609600"/>
          </a:xfrm>
          <a:prstGeom prst="rect">
            <a:avLst/>
          </a:prstGeom>
          <a:noFill/>
          <a:ln w="9525">
            <a:noFill/>
            <a:miter lim="800000"/>
            <a:headEnd/>
            <a:tailEnd/>
          </a:ln>
          <a:effectLst/>
        </p:spPr>
        <p:txBody>
          <a:bodyPr/>
          <a:lstStyle/>
          <a:p>
            <a:pPr algn="ctr">
              <a:spcBef>
                <a:spcPct val="50000"/>
              </a:spcBef>
              <a:defRPr/>
            </a:pPr>
            <a:r>
              <a:rPr lang="en-US" sz="3600" dirty="0">
                <a:solidFill>
                  <a:srgbClr val="800000"/>
                </a:solidFill>
                <a:effectLst>
                  <a:outerShdw blurRad="38100" dist="38100" dir="2700000" algn="tl">
                    <a:srgbClr val="C0C0C0"/>
                  </a:outerShdw>
                </a:effectLst>
                <a:latin typeface="Garamond" pitchFamily="18" charset="0"/>
              </a:rPr>
              <a:t>Kappa Alpha Psi Fraternity, Inc.</a:t>
            </a:r>
          </a:p>
        </p:txBody>
      </p:sp>
      <p:pic>
        <p:nvPicPr>
          <p:cNvPr id="8" name="Picture 26" descr="Coat of Arms Legacy"/>
          <p:cNvPicPr>
            <a:picLocks noChangeAspect="1" noChangeArrowheads="1"/>
          </p:cNvPicPr>
          <p:nvPr/>
        </p:nvPicPr>
        <p:blipFill>
          <a:blip r:embed="rId4" cstate="print"/>
          <a:srcRect/>
          <a:stretch>
            <a:fillRect/>
          </a:stretch>
        </p:blipFill>
        <p:spPr bwMode="auto">
          <a:xfrm>
            <a:off x="609600" y="381000"/>
            <a:ext cx="1143000" cy="1052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ctr">
              <a:buNone/>
            </a:pPr>
            <a:r>
              <a:rPr lang="en-US" u="sng" dirty="0" smtClean="0"/>
              <a:t>Southwestern Province Initiatives </a:t>
            </a:r>
          </a:p>
          <a:p>
            <a:pPr algn="ctr">
              <a:buNone/>
            </a:pPr>
            <a:r>
              <a:rPr lang="en-US" dirty="0" smtClean="0"/>
              <a:t>Province Polemarch Contact </a:t>
            </a:r>
          </a:p>
          <a:p>
            <a:pPr algn="ctr">
              <a:buNone/>
            </a:pPr>
            <a:r>
              <a:rPr lang="en-US" dirty="0" smtClean="0"/>
              <a:t>Information </a:t>
            </a:r>
          </a:p>
          <a:p>
            <a:pPr algn="ctr">
              <a:buNone/>
            </a:pPr>
            <a:r>
              <a:rPr lang="en-US" dirty="0" smtClean="0"/>
              <a:t>Timothy F. Albert</a:t>
            </a:r>
          </a:p>
          <a:p>
            <a:pPr algn="ctr">
              <a:buNone/>
            </a:pPr>
            <a:r>
              <a:rPr lang="en-US" dirty="0" smtClean="0"/>
              <a:t>6037 Fry Road Ste. 126</a:t>
            </a:r>
          </a:p>
          <a:p>
            <a:pPr algn="ctr">
              <a:buNone/>
            </a:pPr>
            <a:r>
              <a:rPr lang="en-US" dirty="0" smtClean="0"/>
              <a:t>P.O. Box 84 </a:t>
            </a:r>
          </a:p>
          <a:p>
            <a:pPr algn="ctr">
              <a:buNone/>
            </a:pPr>
            <a:r>
              <a:rPr lang="en-US" dirty="0" smtClean="0"/>
              <a:t>Katy, Texas 77449</a:t>
            </a:r>
          </a:p>
          <a:p>
            <a:pPr algn="ctr">
              <a:buNone/>
            </a:pPr>
            <a:r>
              <a:rPr lang="en-US" dirty="0" smtClean="0"/>
              <a:t>832-689-9597</a:t>
            </a:r>
          </a:p>
          <a:p>
            <a:pPr algn="ctr">
              <a:buNone/>
            </a:pPr>
            <a:r>
              <a:rPr lang="en-US" dirty="0" smtClean="0">
                <a:hlinkClick r:id="rId3"/>
              </a:rPr>
              <a:t>timfalbert@gmail.com</a:t>
            </a:r>
            <a:r>
              <a:rPr lang="en-US" dirty="0" smtClean="0"/>
              <a: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lgn="ctr">
              <a:buNone/>
            </a:pPr>
            <a:r>
              <a:rPr lang="en-US" b="1" dirty="0" smtClean="0"/>
              <a:t>Administration </a:t>
            </a:r>
          </a:p>
          <a:p>
            <a:pPr algn="ctr">
              <a:buNone/>
            </a:pPr>
            <a:endParaRPr lang="en-US" b="1" dirty="0" smtClean="0"/>
          </a:p>
          <a:p>
            <a:pPr algn="ctr">
              <a:buNone/>
            </a:pPr>
            <a:r>
              <a:rPr lang="en-US" b="1" dirty="0" smtClean="0"/>
              <a:t>Senior Vice Polemarch</a:t>
            </a:r>
          </a:p>
          <a:p>
            <a:pPr algn="ctr">
              <a:buNone/>
            </a:pPr>
            <a:r>
              <a:rPr lang="en-US" b="1" dirty="0" err="1" smtClean="0"/>
              <a:t>Theron</a:t>
            </a:r>
            <a:r>
              <a:rPr lang="en-US" b="1" dirty="0" smtClean="0"/>
              <a:t> Hightower (Jonesboro, Arkansas)</a:t>
            </a:r>
          </a:p>
          <a:p>
            <a:pPr algn="ctr">
              <a:buNone/>
            </a:pPr>
            <a:endParaRPr lang="en-US" b="1" dirty="0" smtClean="0"/>
          </a:p>
          <a:p>
            <a:pPr algn="ctr">
              <a:buNone/>
            </a:pPr>
            <a:r>
              <a:rPr lang="en-US" b="1" dirty="0" smtClean="0"/>
              <a:t>Junior Vice Polemarch </a:t>
            </a:r>
          </a:p>
          <a:p>
            <a:pPr algn="ctr">
              <a:buNone/>
            </a:pPr>
            <a:r>
              <a:rPr lang="en-US" b="1" dirty="0" smtClean="0"/>
              <a:t>Dominique Nelson ( Iota Delta) </a:t>
            </a:r>
          </a:p>
          <a:p>
            <a:pPr algn="ctr">
              <a:buNone/>
            </a:pPr>
            <a:endParaRPr lang="en-US" b="1" dirty="0" smtClean="0"/>
          </a:p>
          <a:p>
            <a:pPr algn="ctr">
              <a:buNone/>
            </a:pPr>
            <a:r>
              <a:rPr lang="en-US" b="1" dirty="0" smtClean="0"/>
              <a:t>Keeper of Records </a:t>
            </a:r>
          </a:p>
          <a:p>
            <a:pPr algn="ctr">
              <a:buNone/>
            </a:pPr>
            <a:r>
              <a:rPr lang="en-US" b="1" dirty="0" smtClean="0"/>
              <a:t>Mark </a:t>
            </a:r>
            <a:r>
              <a:rPr lang="en-US" b="1" dirty="0" err="1" smtClean="0"/>
              <a:t>Gallashaw</a:t>
            </a:r>
            <a:r>
              <a:rPr lang="en-US" b="1" dirty="0" smtClean="0"/>
              <a:t> (Lake Charles, Louisiana)</a:t>
            </a:r>
          </a:p>
          <a:p>
            <a:pPr algn="ctr">
              <a:buNone/>
            </a:pPr>
            <a:endParaRPr lang="en-US" b="1" dirty="0" smtClean="0"/>
          </a:p>
          <a:p>
            <a:pPr algn="ctr">
              <a:buNone/>
            </a:pPr>
            <a:r>
              <a:rPr lang="en-US" b="1" dirty="0" smtClean="0"/>
              <a:t>Keeper of Exchequer</a:t>
            </a:r>
          </a:p>
          <a:p>
            <a:pPr algn="ctr">
              <a:buNone/>
            </a:pPr>
            <a:r>
              <a:rPr lang="en-US" b="1" dirty="0" smtClean="0"/>
              <a:t>Ryan </a:t>
            </a:r>
            <a:r>
              <a:rPr lang="en-US" b="1" dirty="0" err="1" smtClean="0"/>
              <a:t>Gilner</a:t>
            </a:r>
            <a:r>
              <a:rPr lang="en-US" b="1" dirty="0" smtClean="0"/>
              <a:t> (Gulfport, MS)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lgn="ctr">
              <a:buNone/>
            </a:pPr>
            <a:r>
              <a:rPr lang="en-US" dirty="0" smtClean="0"/>
              <a:t>Administration</a:t>
            </a:r>
          </a:p>
          <a:p>
            <a:pPr algn="ctr"/>
            <a:endParaRPr lang="en-US" dirty="0" smtClean="0"/>
          </a:p>
          <a:p>
            <a:pPr>
              <a:buNone/>
            </a:pPr>
            <a:r>
              <a:rPr lang="en-US" dirty="0" err="1" smtClean="0"/>
              <a:t>Strategus</a:t>
            </a:r>
            <a:r>
              <a:rPr lang="en-US" dirty="0" smtClean="0"/>
              <a:t>			</a:t>
            </a:r>
            <a:r>
              <a:rPr lang="en-US" dirty="0" err="1" smtClean="0"/>
              <a:t>Darrion</a:t>
            </a:r>
            <a:r>
              <a:rPr lang="en-US" dirty="0" smtClean="0"/>
              <a:t> Polk (Mu Sigma)		</a:t>
            </a:r>
          </a:p>
          <a:p>
            <a:pPr>
              <a:buNone/>
            </a:pPr>
            <a:r>
              <a:rPr lang="en-US" dirty="0" smtClean="0"/>
              <a:t>Lt. </a:t>
            </a:r>
            <a:r>
              <a:rPr lang="en-US" dirty="0" err="1" smtClean="0"/>
              <a:t>Strategus</a:t>
            </a:r>
            <a:r>
              <a:rPr lang="en-US" dirty="0" smtClean="0"/>
              <a:t>  			Adrian Spearman (Iota Upsilon)</a:t>
            </a:r>
          </a:p>
          <a:p>
            <a:pPr>
              <a:buNone/>
            </a:pPr>
            <a:endParaRPr lang="en-US" dirty="0" smtClean="0"/>
          </a:p>
          <a:p>
            <a:pPr>
              <a:buNone/>
            </a:pPr>
            <a:r>
              <a:rPr lang="en-US" u="sng" dirty="0" smtClean="0"/>
              <a:t>Board of Directors </a:t>
            </a:r>
            <a:endParaRPr lang="en-US" dirty="0" smtClean="0"/>
          </a:p>
          <a:p>
            <a:pPr>
              <a:buNone/>
            </a:pPr>
            <a:r>
              <a:rPr lang="en-US" dirty="0" smtClean="0"/>
              <a:t>Arkansas  (A)	                           Mike Joiner, Esq. (Jonesboro)</a:t>
            </a:r>
          </a:p>
          <a:p>
            <a:pPr>
              <a:buNone/>
            </a:pPr>
            <a:r>
              <a:rPr lang="en-US" dirty="0" smtClean="0"/>
              <a:t>Arkansas  (U)	                           Justin Smith (Gamma Sigma)</a:t>
            </a:r>
          </a:p>
          <a:p>
            <a:pPr>
              <a:buNone/>
            </a:pPr>
            <a:r>
              <a:rPr lang="en-US" dirty="0" smtClean="0"/>
              <a:t>Louisiana  (A)	                           Derek L. Henderson (Bossier City)</a:t>
            </a:r>
          </a:p>
          <a:p>
            <a:pPr>
              <a:buNone/>
            </a:pPr>
            <a:r>
              <a:rPr lang="en-US" dirty="0" smtClean="0"/>
              <a:t>Louisiana  (U)	                           </a:t>
            </a:r>
            <a:r>
              <a:rPr lang="en-US" dirty="0" err="1" smtClean="0"/>
              <a:t>SirPatrick</a:t>
            </a:r>
            <a:r>
              <a:rPr lang="en-US" dirty="0" smtClean="0"/>
              <a:t> Patterson  (Epsilon Phi)</a:t>
            </a:r>
          </a:p>
          <a:p>
            <a:pPr>
              <a:buNone/>
            </a:pPr>
            <a:r>
              <a:rPr lang="en-US" dirty="0" smtClean="0"/>
              <a:t>Mississippi (A) 	                           Dr. Stanley Sims (Canton- Madison)</a:t>
            </a:r>
          </a:p>
          <a:p>
            <a:pPr>
              <a:buNone/>
            </a:pPr>
            <a:r>
              <a:rPr lang="en-US" dirty="0" smtClean="0"/>
              <a:t>Mississippi (U)		           William Jenkins (Delta Delta)</a:t>
            </a:r>
          </a:p>
          <a:p>
            <a:pPr>
              <a:buNone/>
            </a:pPr>
            <a:r>
              <a:rPr lang="en-US" dirty="0" smtClean="0"/>
              <a:t>Texas           (A)                                 Anthony Coleman (Tyler)     </a:t>
            </a:r>
          </a:p>
          <a:p>
            <a:pPr>
              <a:buNone/>
            </a:pPr>
            <a:r>
              <a:rPr lang="en-US" dirty="0" smtClean="0"/>
              <a:t>Texas           (U)	                           Christian Crenshaw (Zeta Beta)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dirty="0" smtClean="0"/>
              <a:t>Administrative Assistants</a:t>
            </a:r>
          </a:p>
          <a:p>
            <a:pPr>
              <a:buNone/>
            </a:pPr>
            <a:r>
              <a:rPr lang="en-US" sz="2000" dirty="0" smtClean="0"/>
              <a:t>Arkansas			Michael Joiner (Jonesboro)</a:t>
            </a:r>
          </a:p>
          <a:p>
            <a:pPr>
              <a:buNone/>
            </a:pPr>
            <a:r>
              <a:rPr lang="en-US" sz="2000" dirty="0" smtClean="0"/>
              <a:t>Mississippi			Anthony Mitchell (Gulfport)</a:t>
            </a:r>
          </a:p>
          <a:p>
            <a:pPr>
              <a:buNone/>
            </a:pPr>
            <a:r>
              <a:rPr lang="en-US" sz="2000" dirty="0" smtClean="0"/>
              <a:t>North Louisiana			Karl Nero (Rayville)</a:t>
            </a:r>
          </a:p>
          <a:p>
            <a:pPr>
              <a:buNone/>
            </a:pPr>
            <a:r>
              <a:rPr lang="en-US" sz="2000" dirty="0" smtClean="0"/>
              <a:t>Southwest Louisiana		Ken Wright (Baton Rouge)</a:t>
            </a:r>
          </a:p>
          <a:p>
            <a:pPr>
              <a:buNone/>
            </a:pPr>
            <a:r>
              <a:rPr lang="en-US" sz="2000" dirty="0" smtClean="0"/>
              <a:t>Southeast Louisiana		Vacant </a:t>
            </a:r>
          </a:p>
          <a:p>
            <a:pPr>
              <a:buNone/>
            </a:pPr>
            <a:r>
              <a:rPr lang="en-US" sz="2000" dirty="0" smtClean="0"/>
              <a:t>North Texas			Tim White (AGP)</a:t>
            </a:r>
          </a:p>
          <a:p>
            <a:pPr>
              <a:buNone/>
            </a:pPr>
            <a:r>
              <a:rPr lang="en-US" sz="2000" dirty="0" smtClean="0"/>
              <a:t>East Texas			Anthony Coleman (Tyler)</a:t>
            </a:r>
          </a:p>
          <a:p>
            <a:pPr>
              <a:buNone/>
            </a:pPr>
            <a:r>
              <a:rPr lang="en-US" sz="2000" dirty="0" smtClean="0"/>
              <a:t>Southwest Texas			Ashby Cowart (San Antonio)</a:t>
            </a:r>
          </a:p>
          <a:p>
            <a:pPr>
              <a:buNone/>
            </a:pPr>
            <a:r>
              <a:rPr lang="en-US" sz="2000" dirty="0" smtClean="0"/>
              <a:t>West Texas/New Mexico		Michael Gunn (Lubbock)</a:t>
            </a:r>
          </a:p>
          <a:p>
            <a:pPr>
              <a:buNone/>
            </a:pPr>
            <a:r>
              <a:rPr lang="en-US" sz="2000" dirty="0" smtClean="0"/>
              <a:t>Southeast Texas			Karl Holmes (Beaumont)</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buNone/>
            </a:pPr>
            <a:r>
              <a:rPr lang="en-US" dirty="0" smtClean="0"/>
              <a:t>Administration</a:t>
            </a:r>
          </a:p>
          <a:p>
            <a:pPr>
              <a:buNone/>
            </a:pPr>
            <a:r>
              <a:rPr lang="en-US" sz="2000" dirty="0" smtClean="0"/>
              <a:t>EOA Province Polemarch		William </a:t>
            </a:r>
            <a:r>
              <a:rPr lang="en-US" sz="2000" dirty="0" err="1" smtClean="0"/>
              <a:t>Puder</a:t>
            </a:r>
            <a:r>
              <a:rPr lang="en-US" sz="2000" dirty="0" smtClean="0"/>
              <a:t> (Houston)</a:t>
            </a:r>
          </a:p>
          <a:p>
            <a:pPr>
              <a:buNone/>
            </a:pPr>
            <a:r>
              <a:rPr lang="en-US" sz="2000" dirty="0" smtClean="0"/>
              <a:t>Reclamation/Reactivate Chapters	Keith Campbell (Dallas)</a:t>
            </a:r>
          </a:p>
          <a:p>
            <a:pPr>
              <a:buNone/>
            </a:pPr>
            <a:r>
              <a:rPr lang="en-US" sz="2000" dirty="0" smtClean="0"/>
              <a:t>Legal Representative		Willie H. Coleman Jr. (Houston)</a:t>
            </a:r>
          </a:p>
          <a:p>
            <a:pPr>
              <a:buNone/>
            </a:pPr>
            <a:r>
              <a:rPr lang="en-US" sz="2000" dirty="0" smtClean="0"/>
              <a:t>MOIP				Dr. Reginald </a:t>
            </a:r>
            <a:r>
              <a:rPr lang="en-US" sz="2000" dirty="0" err="1" smtClean="0"/>
              <a:t>Rigsby</a:t>
            </a:r>
            <a:r>
              <a:rPr lang="en-US" sz="2000" dirty="0" smtClean="0"/>
              <a:t> (Canton-Madison)</a:t>
            </a:r>
          </a:p>
          <a:p>
            <a:pPr>
              <a:buNone/>
            </a:pPr>
            <a:r>
              <a:rPr lang="en-US" sz="2000" dirty="0" smtClean="0"/>
              <a:t>					Ray Haze (Houston)</a:t>
            </a:r>
          </a:p>
          <a:p>
            <a:pPr>
              <a:buNone/>
            </a:pPr>
            <a:r>
              <a:rPr lang="en-US" sz="2000" dirty="0" smtClean="0"/>
              <a:t>Province Planning		Eric Walker (Dallas)</a:t>
            </a:r>
          </a:p>
          <a:p>
            <a:pPr>
              <a:buNone/>
            </a:pPr>
            <a:r>
              <a:rPr lang="en-US" sz="2000" dirty="0" smtClean="0"/>
              <a:t>CRWLC Planning			Dr. Stanley Sims (Canton-Madison)</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ctr">
              <a:buNone/>
            </a:pPr>
            <a:r>
              <a:rPr lang="en-US" dirty="0" smtClean="0"/>
              <a:t>Chapter Certification</a:t>
            </a:r>
          </a:p>
          <a:p>
            <a:pPr>
              <a:buNone/>
            </a:pPr>
            <a:r>
              <a:rPr lang="en-US" sz="2800" dirty="0" smtClean="0"/>
              <a:t>Chapter Certification Deadline: October 31, 2013</a:t>
            </a:r>
          </a:p>
          <a:p>
            <a:pPr algn="ctr">
              <a:buNone/>
            </a:pPr>
            <a:r>
              <a:rPr lang="en-US" sz="2800" dirty="0" smtClean="0"/>
              <a:t>***e-Certification Only***</a:t>
            </a:r>
          </a:p>
          <a:p>
            <a:pPr>
              <a:buNone/>
            </a:pPr>
            <a:r>
              <a:rPr lang="en-US" sz="2000" dirty="0" smtClean="0"/>
              <a:t>The chapter certification packet must be COMPLETED and APPROVED by the deadline. Failure to complete the packet by the deadline may result in suspension of MOIP activities for the fraternity year and /or fined up to $500.</a:t>
            </a:r>
          </a:p>
          <a:p>
            <a:pPr>
              <a:buNone/>
            </a:pPr>
            <a:endParaRPr lang="en-US" sz="2000" dirty="0" smtClean="0"/>
          </a:p>
          <a:p>
            <a:pPr>
              <a:buNone/>
            </a:pPr>
            <a:r>
              <a:rPr lang="en-US" sz="2000" dirty="0" smtClean="0"/>
              <a:t>Chapters participating in Fall MOIP must complete the chapter certification deadline by October 4, 2013.</a:t>
            </a:r>
          </a:p>
          <a:p>
            <a:pPr>
              <a:buNone/>
            </a:pPr>
            <a:endParaRPr lang="en-US" sz="2000" dirty="0" smtClean="0"/>
          </a:p>
          <a:p>
            <a:pPr>
              <a:buNone/>
            </a:pPr>
            <a:r>
              <a:rPr lang="en-US" sz="2000" dirty="0" smtClean="0"/>
              <a:t>Packets should be emailed to the Administrative Assistant of Jurisdiction</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dirty="0" smtClean="0"/>
              <a:t>Chapter Certification</a:t>
            </a:r>
          </a:p>
          <a:p>
            <a:pPr algn="ctr">
              <a:buNone/>
            </a:pPr>
            <a:r>
              <a:rPr lang="en-US" dirty="0" smtClean="0"/>
              <a:t>Chapter Certification-Changes</a:t>
            </a:r>
          </a:p>
          <a:p>
            <a:pPr algn="ctr">
              <a:buNone/>
            </a:pPr>
            <a:r>
              <a:rPr lang="en-US" dirty="0" smtClean="0"/>
              <a:t>***</a:t>
            </a:r>
            <a:r>
              <a:rPr lang="en-US" dirty="0" err="1" smtClean="0"/>
              <a:t>eCertification</a:t>
            </a:r>
            <a:r>
              <a:rPr lang="en-US" dirty="0" smtClean="0"/>
              <a:t> Only***</a:t>
            </a:r>
          </a:p>
          <a:p>
            <a:r>
              <a:rPr lang="en-US" dirty="0" smtClean="0"/>
              <a:t>Undergraduate Chapter Officer Report- Must list the Chapter Advisor as the MOIP Chairman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ctr">
              <a:buNone/>
            </a:pPr>
            <a:r>
              <a:rPr lang="en-US" sz="3000" dirty="0" smtClean="0"/>
              <a:t>Membership Intake</a:t>
            </a:r>
          </a:p>
          <a:p>
            <a:pPr algn="ctr">
              <a:buNone/>
            </a:pPr>
            <a:r>
              <a:rPr lang="en-US" sz="3000" u="sng" dirty="0" smtClean="0"/>
              <a:t>Location #1</a:t>
            </a:r>
          </a:p>
          <a:p>
            <a:pPr algn="ctr">
              <a:buNone/>
            </a:pPr>
            <a:r>
              <a:rPr lang="en-US" sz="3000" dirty="0" smtClean="0"/>
              <a:t>Location: Hilton  Garden Inn - </a:t>
            </a:r>
            <a:r>
              <a:rPr lang="en-US" sz="3000" dirty="0" err="1" smtClean="0"/>
              <a:t>Boosier</a:t>
            </a:r>
            <a:r>
              <a:rPr lang="en-US" sz="3000" dirty="0" smtClean="0"/>
              <a:t> City , Louisiana</a:t>
            </a:r>
          </a:p>
          <a:p>
            <a:pPr algn="ctr">
              <a:buNone/>
            </a:pPr>
            <a:r>
              <a:rPr lang="en-US" sz="3000" dirty="0" smtClean="0"/>
              <a:t>Rate: $109 per night </a:t>
            </a:r>
          </a:p>
          <a:p>
            <a:pPr algn="ctr">
              <a:buNone/>
            </a:pPr>
            <a:r>
              <a:rPr lang="en-US" sz="3000" dirty="0" smtClean="0"/>
              <a:t>Date:</a:t>
            </a:r>
            <a:r>
              <a:rPr lang="en-US" sz="3000" dirty="0"/>
              <a:t> </a:t>
            </a:r>
            <a:r>
              <a:rPr lang="en-US" sz="3000" dirty="0" smtClean="0"/>
              <a:t>November 1-2, 2013</a:t>
            </a:r>
          </a:p>
          <a:p>
            <a:pPr algn="ctr">
              <a:buNone/>
            </a:pPr>
            <a:endParaRPr lang="en-US" sz="3000" dirty="0" smtClean="0"/>
          </a:p>
          <a:p>
            <a:pPr algn="ctr">
              <a:buNone/>
            </a:pPr>
            <a:r>
              <a:rPr lang="en-US" sz="3000" u="sng" dirty="0" smtClean="0"/>
              <a:t>Location #2</a:t>
            </a:r>
          </a:p>
          <a:p>
            <a:pPr algn="ctr">
              <a:buNone/>
            </a:pPr>
            <a:r>
              <a:rPr lang="en-US" sz="3000" dirty="0" smtClean="0"/>
              <a:t>Make-Up Exam	TBA</a:t>
            </a:r>
          </a:p>
          <a:p>
            <a:pPr algn="ct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lgn="ctr">
              <a:buNone/>
            </a:pPr>
            <a:r>
              <a:rPr lang="en-US" dirty="0" smtClean="0"/>
              <a:t>Membership Intake</a:t>
            </a:r>
          </a:p>
          <a:p>
            <a:pPr algn="ctr">
              <a:buNone/>
            </a:pPr>
            <a:r>
              <a:rPr lang="en-US" dirty="0" smtClean="0"/>
              <a:t>Spring Semester</a:t>
            </a:r>
          </a:p>
          <a:p>
            <a:pPr algn="ctr">
              <a:buNone/>
            </a:pPr>
            <a:r>
              <a:rPr lang="en-US" dirty="0" smtClean="0"/>
              <a:t>78</a:t>
            </a:r>
            <a:r>
              <a:rPr lang="en-US" baseline="30000" dirty="0" smtClean="0"/>
              <a:t>th</a:t>
            </a:r>
            <a:r>
              <a:rPr lang="en-US" dirty="0" smtClean="0"/>
              <a:t> Province Council</a:t>
            </a:r>
          </a:p>
          <a:p>
            <a:pPr>
              <a:buNone/>
            </a:pPr>
            <a:r>
              <a:rPr lang="en-US" dirty="0" smtClean="0"/>
              <a:t>Location:	Austin, Texas</a:t>
            </a:r>
          </a:p>
          <a:p>
            <a:pPr>
              <a:buNone/>
            </a:pPr>
            <a:r>
              <a:rPr lang="en-US" dirty="0" smtClean="0"/>
              <a:t>Site:		Austin, Hilton </a:t>
            </a:r>
          </a:p>
          <a:p>
            <a:pPr>
              <a:buNone/>
            </a:pPr>
            <a:r>
              <a:rPr lang="en-US" dirty="0" smtClean="0"/>
              <a:t>Date:		March 26-30, 2014</a:t>
            </a:r>
          </a:p>
          <a:p>
            <a:pPr>
              <a:buNone/>
            </a:pPr>
            <a:r>
              <a:rPr lang="en-US" dirty="0" smtClean="0"/>
              <a:t>Note:  MOIP training will start on Wednesday evening at 	7:00pm</a:t>
            </a:r>
          </a:p>
          <a:p>
            <a:pPr marL="0">
              <a:buNone/>
            </a:pPr>
            <a:r>
              <a:rPr lang="en-US" dirty="0" smtClean="0"/>
              <a:t>Approval from the Province Polemarch or the Province Senior Vice Polemarch is needed to participate in MOIP</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ctr">
              <a:buNone/>
            </a:pPr>
            <a:r>
              <a:rPr lang="en-US" dirty="0" smtClean="0"/>
              <a:t>National Founders’ Day</a:t>
            </a:r>
          </a:p>
          <a:p>
            <a:pPr>
              <a:buNone/>
            </a:pPr>
            <a:r>
              <a:rPr lang="en-US" dirty="0" smtClean="0"/>
              <a:t>Location:			</a:t>
            </a:r>
            <a:r>
              <a:rPr lang="en-US" sz="2800" dirty="0" smtClean="0"/>
              <a:t>Baltimore, Maryland </a:t>
            </a:r>
          </a:p>
          <a:p>
            <a:pPr>
              <a:buNone/>
            </a:pPr>
            <a:r>
              <a:rPr lang="en-US" sz="2800" dirty="0" smtClean="0"/>
              <a:t>Host </a:t>
            </a:r>
            <a:r>
              <a:rPr lang="en-US" sz="2800" dirty="0"/>
              <a:t>Province:	 	Eastern Province</a:t>
            </a:r>
          </a:p>
          <a:p>
            <a:pPr>
              <a:buNone/>
            </a:pPr>
            <a:r>
              <a:rPr lang="en-US" sz="2800" dirty="0"/>
              <a:t>Date:				January 2-5, </a:t>
            </a:r>
            <a:r>
              <a:rPr lang="en-US" sz="2800" dirty="0" smtClean="0"/>
              <a:t>2014</a:t>
            </a:r>
          </a:p>
          <a:p>
            <a:pPr>
              <a:buNone/>
            </a:pPr>
            <a:r>
              <a:rPr lang="en-US" sz="2800" dirty="0" smtClean="0"/>
              <a:t>Hotel:				Marriott Renaissance  					Harbor Place Hotel </a:t>
            </a:r>
          </a:p>
          <a:p>
            <a:pPr>
              <a:buNone/>
            </a:pPr>
            <a:r>
              <a:rPr lang="en-US" sz="2800" dirty="0" smtClean="0"/>
              <a:t>Hotel Cost:			Single/Double $109.00	</a:t>
            </a:r>
          </a:p>
          <a:p>
            <a:pPr>
              <a:buNone/>
            </a:pPr>
            <a:r>
              <a:rPr lang="en-US" dirty="0" smtClean="0"/>
              <a:t>Early Registration:	</a:t>
            </a:r>
            <a:r>
              <a:rPr lang="en-US" sz="2800" dirty="0" smtClean="0"/>
              <a:t>Now until November 15, 2013</a:t>
            </a:r>
          </a:p>
          <a:p>
            <a:pPr>
              <a:buNone/>
            </a:pPr>
            <a:r>
              <a:rPr lang="en-US" sz="2800" dirty="0" smtClean="0"/>
              <a:t>Regular Registration:	Until December 15, 2013</a:t>
            </a:r>
          </a:p>
          <a:p>
            <a:pPr>
              <a:buNone/>
            </a:pPr>
            <a:r>
              <a:rPr lang="en-US" sz="2800" smtClean="0"/>
              <a:t> </a:t>
            </a:r>
            <a:r>
              <a:rPr lang="en-US" sz="2800" dirty="0"/>
              <a:t>Email us at</a:t>
            </a:r>
            <a:r>
              <a:rPr lang="en-US" sz="2800"/>
              <a:t>: </a:t>
            </a:r>
            <a:r>
              <a:rPr lang="en-US" sz="2800" smtClean="0"/>
              <a:t>			</a:t>
            </a:r>
            <a:r>
              <a:rPr lang="en-US" sz="2800" smtClean="0">
                <a:hlinkClick r:id="rId3"/>
              </a:rPr>
              <a:t>NFD2014@epkapsi.org</a:t>
            </a:r>
            <a:r>
              <a:rPr lang="en-US" sz="2800" smtClean="0"/>
              <a:t> </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buNone/>
            </a:pPr>
            <a:r>
              <a:rPr lang="en-US" dirty="0" smtClean="0"/>
              <a:t>82</a:t>
            </a:r>
            <a:r>
              <a:rPr lang="en-US" baseline="30000" dirty="0" smtClean="0"/>
              <a:t>st</a:t>
            </a:r>
            <a:r>
              <a:rPr lang="en-US" dirty="0" smtClean="0"/>
              <a:t> Grand Chapter Meeting</a:t>
            </a:r>
          </a:p>
          <a:p>
            <a:pPr algn="ctr">
              <a:buNone/>
            </a:pPr>
            <a:r>
              <a:rPr lang="en-US" dirty="0" smtClean="0"/>
              <a:t>104 Year Celebration</a:t>
            </a:r>
          </a:p>
          <a:p>
            <a:pPr>
              <a:buNone/>
            </a:pPr>
            <a:r>
              <a:rPr lang="en-US" dirty="0" smtClean="0"/>
              <a:t>Location:	New Orleans, Louisiana </a:t>
            </a:r>
          </a:p>
          <a:p>
            <a:pPr>
              <a:buNone/>
            </a:pPr>
            <a:r>
              <a:rPr lang="en-US" dirty="0" smtClean="0"/>
              <a:t>Site:		Hilton Hotel</a:t>
            </a:r>
          </a:p>
          <a:p>
            <a:pPr>
              <a:buNone/>
            </a:pPr>
            <a:r>
              <a:rPr lang="en-US" dirty="0" smtClean="0"/>
              <a:t>Date:		August 11-15, 2015	</a:t>
            </a:r>
          </a:p>
          <a:p>
            <a:pPr>
              <a:buNone/>
            </a:pPr>
            <a:r>
              <a:rPr lang="en-US" dirty="0" smtClean="0"/>
              <a:t>Theme:	TBA</a:t>
            </a:r>
            <a:endParaRPr lang="en-US" i="1"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ctr">
              <a:buNone/>
            </a:pPr>
            <a:r>
              <a:rPr lang="en-US" dirty="0" smtClean="0"/>
              <a:t>Undergraduate Diamond Initiatives</a:t>
            </a:r>
          </a:p>
          <a:p>
            <a:r>
              <a:rPr lang="en-US" dirty="0" smtClean="0"/>
              <a:t>“Diamonds Up”</a:t>
            </a:r>
          </a:p>
          <a:p>
            <a:pPr lvl="1"/>
            <a:r>
              <a:rPr lang="en-US" dirty="0" smtClean="0"/>
              <a:t>To accomplish a two-fold mission of increasing political awareness and voter registration</a:t>
            </a:r>
          </a:p>
          <a:p>
            <a:r>
              <a:rPr lang="en-US" dirty="0" smtClean="0"/>
              <a:t>“Mentoring Diamonds”</a:t>
            </a:r>
          </a:p>
          <a:p>
            <a:pPr lvl="1"/>
            <a:r>
              <a:rPr lang="en-US" dirty="0" smtClean="0"/>
              <a:t>Partners with National Guide Right Commission to support every undergraduate chapter in the Fraternity as they adopt at least one Kappa Leaguer, Big Brother/Big Sister, or Boys and Girls Club Member for an entire year.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dirty="0" smtClean="0"/>
              <a:t>Undergraduate Affairs and Achievements</a:t>
            </a:r>
          </a:p>
          <a:p>
            <a:r>
              <a:rPr lang="en-US" dirty="0" smtClean="0"/>
              <a:t>Kappa Scholars – GPA 3.5 or better</a:t>
            </a:r>
          </a:p>
          <a:p>
            <a:r>
              <a:rPr lang="en-US" dirty="0" err="1" smtClean="0"/>
              <a:t>Kampus</a:t>
            </a:r>
            <a:r>
              <a:rPr lang="en-US" dirty="0" smtClean="0"/>
              <a:t> Leaders – Student Government, Program Council Presidents (must have a 3.0 GPA or better)</a:t>
            </a:r>
          </a:p>
          <a:p>
            <a:r>
              <a:rPr lang="en-US" dirty="0" smtClean="0"/>
              <a:t>Active Chapters with the highest GPA</a:t>
            </a:r>
          </a:p>
          <a:p>
            <a:r>
              <a:rPr lang="en-US" dirty="0" smtClean="0"/>
              <a:t>Active Chapters with the most improved GPA</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dirty="0" smtClean="0"/>
              <a:t>Undergraduate Affairs and Achievements</a:t>
            </a:r>
          </a:p>
          <a:p>
            <a:r>
              <a:rPr lang="en-US" dirty="0" smtClean="0"/>
              <a:t>Scholarships to 3 Undergraduates – with the highest GPA</a:t>
            </a:r>
          </a:p>
          <a:p>
            <a:r>
              <a:rPr lang="en-US" dirty="0" smtClean="0"/>
              <a:t>ULI Institute</a:t>
            </a:r>
          </a:p>
          <a:p>
            <a:r>
              <a:rPr lang="en-US" dirty="0" smtClean="0"/>
              <a:t>Kappa Achievement Academy</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ctr">
              <a:buNone/>
            </a:pPr>
            <a:r>
              <a:rPr lang="en-US" dirty="0" smtClean="0"/>
              <a:t>Grand Chapter Initiatives</a:t>
            </a:r>
          </a:p>
          <a:p>
            <a:r>
              <a:rPr lang="en-US" dirty="0" smtClean="0"/>
              <a:t>Diamonds in the Rough</a:t>
            </a:r>
          </a:p>
          <a:p>
            <a:r>
              <a:rPr lang="en-US" dirty="0" smtClean="0"/>
              <a:t>Healthy </a:t>
            </a:r>
            <a:r>
              <a:rPr lang="en-US" dirty="0" err="1" smtClean="0"/>
              <a:t>Kappas</a:t>
            </a:r>
            <a:r>
              <a:rPr lang="en-US" dirty="0" smtClean="0"/>
              <a:t> Healthy Communities</a:t>
            </a:r>
          </a:p>
          <a:p>
            <a:r>
              <a:rPr lang="en-US" dirty="0" smtClean="0"/>
              <a:t>K 100</a:t>
            </a:r>
          </a:p>
          <a:p>
            <a:r>
              <a:rPr lang="en-US" dirty="0" smtClean="0"/>
              <a:t>ULI Undergraduate Leadership</a:t>
            </a:r>
          </a:p>
          <a:p>
            <a:r>
              <a:rPr lang="en-US" dirty="0" smtClean="0"/>
              <a:t>Kappa Kamp</a:t>
            </a:r>
          </a:p>
          <a:p>
            <a:r>
              <a:rPr lang="en-US" dirty="0" smtClean="0"/>
              <a:t>Kappa League</a:t>
            </a:r>
          </a:p>
          <a:p>
            <a:r>
              <a:rPr lang="en-US" dirty="0" smtClean="0"/>
              <a:t>Piney Woods Initiative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b="1" u="sng" dirty="0" smtClean="0"/>
              <a:t>Harmful to Kappa Alpha Psi</a:t>
            </a:r>
          </a:p>
          <a:p>
            <a:r>
              <a:rPr lang="en-US" dirty="0" smtClean="0"/>
              <a:t>Hazing</a:t>
            </a:r>
          </a:p>
          <a:p>
            <a:r>
              <a:rPr lang="en-US" dirty="0" smtClean="0"/>
              <a:t>Private Promoters</a:t>
            </a:r>
          </a:p>
          <a:p>
            <a:r>
              <a:rPr lang="en-US" dirty="0" smtClean="0"/>
              <a:t>Inactive Brothers involved in UG activities</a:t>
            </a:r>
          </a:p>
          <a:p>
            <a:r>
              <a:rPr lang="en-US" dirty="0" smtClean="0"/>
              <a:t>Low UG numbers </a:t>
            </a:r>
            <a:r>
              <a:rPr lang="en-US" smtClean="0"/>
              <a:t>and chapters</a:t>
            </a:r>
            <a:endParaRPr lang="en-US" dirty="0" smtClean="0"/>
          </a:p>
          <a:p>
            <a:r>
              <a:rPr lang="en-US" dirty="0" smtClean="0"/>
              <a:t>Resistant to Change</a:t>
            </a:r>
          </a:p>
          <a:p>
            <a:r>
              <a:rPr lang="en-US" dirty="0" smtClean="0"/>
              <a:t>What Kappa can do for </a:t>
            </a:r>
            <a:r>
              <a:rPr lang="en-US" b="1" u="sng" dirty="0" smtClean="0"/>
              <a:t>“ME”</a:t>
            </a:r>
          </a:p>
        </p:txBody>
      </p:sp>
    </p:spTree>
    <p:extLst>
      <p:ext uri="{BB962C8B-B14F-4D97-AF65-F5344CB8AC3E}">
        <p14:creationId xmlns:p14="http://schemas.microsoft.com/office/powerpoint/2010/main" val="3068673613"/>
      </p:ext>
    </p:extLst>
  </p:cSld>
  <p:clrMapOvr>
    <a:masterClrMapping/>
  </p:clrMapOvr>
</p:sld>
</file>

<file path=ppt/theme/theme1.xml><?xml version="1.0" encoding="utf-8"?>
<a:theme xmlns:a="http://schemas.openxmlformats.org/drawingml/2006/main" name="SWP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SWP PowerPoint Template</Template>
  <TotalTime>254</TotalTime>
  <Words>457</Words>
  <Application>Microsoft Office PowerPoint</Application>
  <PresentationFormat>On-screen Show (4:3)</PresentationFormat>
  <Paragraphs>151</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SWP PowerPoint Template</vt:lpstr>
      <vt:lpstr>Southwestern Province Initiatives Kappa Alpha Psi Fraternity, Inc.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RTSC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Mark A. Gallashaw</dc:creator>
  <cp:lastModifiedBy>WFFuser</cp:lastModifiedBy>
  <cp:revision>26</cp:revision>
  <dcterms:created xsi:type="dcterms:W3CDTF">2012-09-05T00:01:02Z</dcterms:created>
  <dcterms:modified xsi:type="dcterms:W3CDTF">2013-09-14T12:53:14Z</dcterms:modified>
</cp:coreProperties>
</file>